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6">
  <p:sldMasterIdLst>
    <p:sldMasterId id="2147483768" r:id="rId1"/>
  </p:sldMasterIdLst>
  <p:notesMasterIdLst>
    <p:notesMasterId r:id="rId12"/>
  </p:notesMasterIdLst>
  <p:sldIdLst>
    <p:sldId id="322" r:id="rId2"/>
    <p:sldId id="324" r:id="rId3"/>
    <p:sldId id="315" r:id="rId4"/>
    <p:sldId id="320" r:id="rId5"/>
    <p:sldId id="266" r:id="rId6"/>
    <p:sldId id="272" r:id="rId7"/>
    <p:sldId id="286" r:id="rId8"/>
    <p:sldId id="294" r:id="rId9"/>
    <p:sldId id="273" r:id="rId10"/>
    <p:sldId id="279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  <a:srgbClr val="FFFF99"/>
    <a:srgbClr val="FFEFFF"/>
    <a:srgbClr val="FFCCFF"/>
    <a:srgbClr val="D3F4A6"/>
    <a:srgbClr val="D4F2FC"/>
    <a:srgbClr val="B1E6F9"/>
    <a:srgbClr val="242498"/>
    <a:srgbClr val="CAE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1" autoAdjust="0"/>
    <p:restoredTop sz="92475" autoAdjust="0"/>
  </p:normalViewPr>
  <p:slideViewPr>
    <p:cSldViewPr>
      <p:cViewPr varScale="1">
        <p:scale>
          <a:sx n="50" d="100"/>
          <a:sy n="50" d="100"/>
        </p:scale>
        <p:origin x="571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87A47-12D8-4352-893F-71A602244FE0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5A7E8-1BBE-411A-B442-600116E5B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90C6B-61D2-4A02-8FAF-9B41D7F1FACB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>
              <a:latin typeface="Arial" charset="0"/>
              <a:cs typeface="Arial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D5C27-3081-4E80-A7CE-2E1CEF857C34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5A7E8-1BBE-411A-B442-600116E5BB5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A2FA-FC13-4B90-8EB9-478BE575156A}" type="datetime8">
              <a:rPr lang="fa-IR" smtClean="0"/>
              <a:pPr/>
              <a:t>22/اوت/4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AE77E-9CB8-48B1-AA00-ADA440EF7510}" type="datetime8">
              <a:rPr lang="fa-IR" smtClean="0"/>
              <a:pPr/>
              <a:t>22/اوت/4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81EF-854A-4C7C-9646-55936A35CD9C}" type="datetime8">
              <a:rPr lang="fa-IR" smtClean="0"/>
              <a:pPr/>
              <a:t>22/اوت/4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FD95-E3B7-4C49-8653-1CD89DF5BF90}" type="datetime8">
              <a:rPr lang="fa-IR" smtClean="0"/>
              <a:pPr/>
              <a:t>22/اوت/4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31980-B681-4D6D-AB1F-1C92E7E05B2D}" type="datetime8">
              <a:rPr lang="fa-IR" smtClean="0"/>
              <a:pPr/>
              <a:t>22/اوت/4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1F56-254F-457B-9B3C-CFBC649185A3}" type="datetime8">
              <a:rPr lang="fa-IR" smtClean="0"/>
              <a:pPr/>
              <a:t>22/اوت/4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608C-3402-4946-9D8D-6B91828386FB}" type="datetime8">
              <a:rPr lang="fa-IR" smtClean="0"/>
              <a:pPr/>
              <a:t>22/اوت/4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426B-A65B-4819-8F7B-B6D3F61F65EB}" type="datetime8">
              <a:rPr lang="fa-IR" smtClean="0"/>
              <a:pPr/>
              <a:t>22/اوت/4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4953-38B4-48FB-9EC9-2D0CD67BB0D1}" type="datetime8">
              <a:rPr lang="fa-IR" smtClean="0"/>
              <a:pPr/>
              <a:t>22/اوت/4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A236-B46D-4EC2-A4F1-7F39CF7B1C03}" type="datetime8">
              <a:rPr lang="fa-IR" smtClean="0"/>
              <a:pPr/>
              <a:t>22/اوت/4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35CF-CAAB-4C35-A044-39B1AA37CEEC}" type="datetime8">
              <a:rPr lang="fa-IR" smtClean="0"/>
              <a:pPr/>
              <a:t>22/اوت/4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35BE03-21F2-4D91-AF04-1E2AA20F0FD4}" type="datetime8">
              <a:rPr lang="fa-IR" smtClean="0"/>
              <a:pPr/>
              <a:t>22/اوت/4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05AFA4-189C-4050-9F96-FCEA441457D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/>
          <p:cNvSpPr>
            <a:spLocks noChangeArrowheads="1"/>
          </p:cNvSpPr>
          <p:nvPr/>
        </p:nvSpPr>
        <p:spPr bwMode="gray">
          <a:xfrm>
            <a:off x="4139952" y="1628800"/>
            <a:ext cx="3822576" cy="792088"/>
          </a:xfrm>
          <a:prstGeom prst="roundRect">
            <a:avLst>
              <a:gd name="adj" fmla="val 9106"/>
            </a:avLst>
          </a:prstGeom>
          <a:gradFill flip="none" rotWithShape="1">
            <a:gsLst>
              <a:gs pos="36000">
                <a:srgbClr val="B1E6F9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 scaled="1"/>
            <a:tileRect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000" b="1" dirty="0" smtClean="0">
                <a:latin typeface="Arial" pitchFamily="34" charset="0"/>
                <a:cs typeface="B Nazanin" pitchFamily="2" charset="-78"/>
              </a:rPr>
              <a:t>عدم نیاز به واسرشته سازی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DNA</a:t>
            </a:r>
            <a:endParaRPr kumimoji="0" lang="fa-IR" sz="19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gray">
          <a:xfrm>
            <a:off x="4355976" y="2708920"/>
            <a:ext cx="3434680" cy="720080"/>
          </a:xfrm>
          <a:prstGeom prst="roundRect">
            <a:avLst>
              <a:gd name="adj" fmla="val 9106"/>
            </a:avLst>
          </a:prstGeom>
          <a:gradFill flip="none" rotWithShape="1">
            <a:gsLst>
              <a:gs pos="53000">
                <a:schemeClr val="accent3">
                  <a:lumMod val="40000"/>
                  <a:lumOff val="6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000" b="1" dirty="0" smtClean="0">
                <a:latin typeface="Arial" pitchFamily="34" charset="0"/>
                <a:cs typeface="B Nazanin" pitchFamily="2" charset="-78"/>
              </a:rPr>
              <a:t>تکثیر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fa-IR" sz="2000" b="1" dirty="0" smtClean="0">
                <a:latin typeface="Arial" pitchFamily="34" charset="0"/>
                <a:cs typeface="B Nazanin" pitchFamily="2" charset="-78"/>
              </a:rPr>
              <a:t> در یک دما</a:t>
            </a:r>
            <a:endParaRPr kumimoji="0" lang="fa-IR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gray">
          <a:xfrm>
            <a:off x="4572000" y="3717032"/>
            <a:ext cx="3096344" cy="720080"/>
          </a:xfrm>
          <a:prstGeom prst="roundRect">
            <a:avLst>
              <a:gd name="adj" fmla="val 9106"/>
            </a:avLst>
          </a:prstGeom>
          <a:gradFill flip="none" rotWithShape="1">
            <a:gsLst>
              <a:gs pos="54000">
                <a:schemeClr val="accent5">
                  <a:lumMod val="20000"/>
                  <a:lumOff val="80000"/>
                  <a:alpha val="0"/>
                </a:scheme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B Nazanin" pitchFamily="2" charset="-78"/>
              </a:rPr>
              <a:t>استفاده از</a:t>
            </a:r>
            <a:r>
              <a:rPr kumimoji="0" lang="fa-IR" sz="2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B Nazanin" pitchFamily="2" charset="-78"/>
              </a:rPr>
              <a:t> 4 یا 6 پرایمر   </a:t>
            </a:r>
            <a:endParaRPr kumimoji="0" lang="fa-IR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41" name="AutoShape 4"/>
          <p:cNvSpPr>
            <a:spLocks noChangeArrowheads="1"/>
          </p:cNvSpPr>
          <p:nvPr/>
        </p:nvSpPr>
        <p:spPr bwMode="gray">
          <a:xfrm>
            <a:off x="4716016" y="4725144"/>
            <a:ext cx="2880320" cy="720080"/>
          </a:xfrm>
          <a:prstGeom prst="roundRect">
            <a:avLst>
              <a:gd name="adj" fmla="val 9106"/>
            </a:avLst>
          </a:prstGeom>
          <a:gradFill flip="none" rotWithShape="1">
            <a:gsLst>
              <a:gs pos="20000">
                <a:srgbClr val="FFFF66"/>
              </a:gs>
              <a:gs pos="64999">
                <a:srgbClr val="F0EBD5"/>
              </a:gs>
              <a:gs pos="100000">
                <a:srgbClr val="D1C39F"/>
              </a:gs>
            </a:gsLst>
            <a:lin ang="18900000" scaled="0"/>
            <a:tileRect/>
          </a:gradFill>
          <a:ln w="25400">
            <a:solidFill>
              <a:srgbClr val="0000FF"/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000" b="1" dirty="0" smtClean="0">
                <a:latin typeface="Arial" pitchFamily="34" charset="0"/>
                <a:cs typeface="B Nazanin" pitchFamily="2" charset="-78"/>
              </a:rPr>
              <a:t>ایجاد الگوی نردبانی</a:t>
            </a:r>
            <a:endParaRPr kumimoji="0" lang="fa-IR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83602" y="548680"/>
            <a:ext cx="4004622" cy="70788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fa-IR" sz="4000" dirty="0" smtClean="0">
                <a:ln w="900" cmpd="sng">
                  <a:solidFill>
                    <a:schemeClr val="accent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مشخصات روش </a:t>
            </a:r>
            <a:r>
              <a:rPr lang="en-US" sz="3600" dirty="0" smtClean="0">
                <a:ln w="900" cmpd="sng">
                  <a:solidFill>
                    <a:schemeClr val="accent1"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LAMP</a:t>
            </a:r>
            <a:endParaRPr lang="en-US" sz="3600" dirty="0">
              <a:ln w="900" cmpd="sng">
                <a:solidFill>
                  <a:schemeClr val="accent1"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1800" y="5301208"/>
            <a:ext cx="17281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5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Notomi</a:t>
            </a:r>
            <a:r>
              <a:rPr lang="en-US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.2000</a:t>
            </a:r>
          </a:p>
          <a:p>
            <a:pPr algn="l"/>
            <a:r>
              <a:rPr lang="en-US" sz="15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Nagamin</a:t>
            </a:r>
            <a:r>
              <a:rPr lang="en-US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.2001</a:t>
            </a:r>
          </a:p>
          <a:p>
            <a:pPr algn="l"/>
            <a:r>
              <a:rPr lang="en-US" sz="15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Fukuta</a:t>
            </a:r>
            <a:r>
              <a:rPr lang="en-US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.2004</a:t>
            </a:r>
            <a:endParaRPr lang="en-US" sz="15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z="1600" b="0" smtClean="0">
                <a:cs typeface="B Nazanin" pitchFamily="2" charset="-78"/>
              </a:rPr>
              <a:pPr/>
              <a:t>1</a:t>
            </a:fld>
            <a:endParaRPr lang="fa-IR" b="0" dirty="0">
              <a:cs typeface="B Nazanin" pitchFamily="2" charset="-78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1459" y="1881361"/>
            <a:ext cx="1076325" cy="2771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3124-0146-4C8A-88F8-25ED24498119}" type="slidenum">
              <a:rPr lang="fa-IR" sz="1600" b="0" smtClean="0">
                <a:cs typeface="B Nazanin" pitchFamily="2" charset="-78"/>
              </a:rPr>
              <a:pPr/>
              <a:t>10</a:t>
            </a:fld>
            <a:endParaRPr lang="en-US" b="0" dirty="0">
              <a:cs typeface="B Nazanin" pitchFamily="2" charset="-78"/>
            </a:endParaRPr>
          </a:p>
        </p:txBody>
      </p:sp>
      <p:pic>
        <p:nvPicPr>
          <p:cNvPr id="1026" name="Picture 2" descr="G:\payanname\تز\ax use\CRY LAMP اختصاصیت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2620" y="2132856"/>
            <a:ext cx="2803356" cy="2320663"/>
          </a:xfrm>
          <a:prstGeom prst="rect">
            <a:avLst/>
          </a:prstGeom>
          <a:noFill/>
        </p:spPr>
      </p:pic>
      <p:pic>
        <p:nvPicPr>
          <p:cNvPr id="1027" name="Picture 3" descr="G:\payanname\تز\ax use\cry PCR 2اختصاصیت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132857"/>
            <a:ext cx="2808312" cy="2304256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433514" y="4725144"/>
            <a:ext cx="5924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1- پنبه حاوی ژن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cryIAb</a:t>
            </a:r>
            <a:r>
              <a:rPr lang="fa-IR" dirty="0" smtClean="0">
                <a:cs typeface="B Nazanin" pitchFamily="2" charset="-78"/>
              </a:rPr>
              <a:t>، 2-  پنبه حاوی ژن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chi</a:t>
            </a:r>
            <a:r>
              <a:rPr lang="fa-IR" dirty="0" smtClean="0">
                <a:cs typeface="B Nazanin" pitchFamily="2" charset="-78"/>
              </a:rPr>
              <a:t> ، 3- توتون، 4-جو، 5- انار، 6- زیتون، 7- کنترل منفی،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a-IR" dirty="0" smtClean="0">
                <a:cs typeface="B Nazanin" pitchFamily="2" charset="-78"/>
              </a:rPr>
              <a:t> - وزن مولکولی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1393612"/>
            <a:ext cx="1199366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b="1" i="1" dirty="0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cryIAb</a:t>
            </a:r>
            <a:endParaRPr lang="en-US" sz="2800" b="1" dirty="0">
              <a:ln w="11430">
                <a:solidFill>
                  <a:srgbClr val="FFFF00"/>
                </a:solidFill>
              </a:ln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3648" y="506536"/>
            <a:ext cx="6664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000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cs typeface="B Nazanin" pitchFamily="2" charset="-78"/>
              </a:rPr>
              <a:t>مقایسه اختصاصیت </a:t>
            </a:r>
            <a:r>
              <a:rPr lang="en-US" sz="3200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PCR</a:t>
            </a:r>
            <a:r>
              <a:rPr lang="fa-IR" sz="4000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cs typeface="B Nazanin" pitchFamily="2" charset="-78"/>
              </a:rPr>
              <a:t> با </a:t>
            </a:r>
            <a:r>
              <a:rPr lang="en-US" sz="3200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LAMP</a:t>
            </a:r>
            <a:endParaRPr lang="en-US" sz="4000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4077072"/>
            <a:ext cx="69847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a-IR" sz="6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نحوه انجام واکنش </a:t>
            </a:r>
            <a:endParaRPr lang="en-US" sz="66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z="1600" b="0" smtClean="0">
                <a:cs typeface="B Nazanin" pitchFamily="2" charset="-78"/>
              </a:rPr>
              <a:pPr/>
              <a:t>3</a:t>
            </a:fld>
            <a:endParaRPr lang="fa-IR" b="0" dirty="0">
              <a:cs typeface="B Nazanin" pitchFamily="2" charset="-78"/>
            </a:endParaRPr>
          </a:p>
        </p:txBody>
      </p:sp>
      <p:pic>
        <p:nvPicPr>
          <p:cNvPr id="6" name="Picture 5" descr="http://loopamp.eiken.co.jp/e/lamp/img/principle_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403244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7" name="Picture 6" descr="http://loopamp.eiken.co.jp/e/lamp/img/principle_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717032"/>
            <a:ext cx="4392488" cy="2057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8" name="Oval 7"/>
          <p:cNvSpPr/>
          <p:nvPr/>
        </p:nvSpPr>
        <p:spPr>
          <a:xfrm>
            <a:off x="2267744" y="1714488"/>
            <a:ext cx="792088" cy="1013242"/>
          </a:xfrm>
          <a:prstGeom prst="ellipse">
            <a:avLst/>
          </a:prstGeom>
          <a:noFill/>
          <a:ln w="41275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88024" y="4509120"/>
            <a:ext cx="3312368" cy="576064"/>
          </a:xfrm>
          <a:prstGeom prst="ellipse">
            <a:avLst/>
          </a:prstGeom>
          <a:noFill/>
          <a:ln w="41275" cmpd="sng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\Desktop\Picture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1436" y="4643446"/>
            <a:ext cx="5185208" cy="928694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0205AFA4-189C-4050-9F96-FCEA441457DA}" type="slidenum">
              <a:rPr lang="fa-IR" sz="1600" b="0" smtClean="0">
                <a:cs typeface="B Nazanin" pitchFamily="2" charset="-78"/>
              </a:rPr>
              <a:pPr/>
              <a:t>4</a:t>
            </a:fld>
            <a:endParaRPr lang="fa-IR" b="0" dirty="0">
              <a:cs typeface="B Nazanin" pitchFamily="2" charset="-78"/>
            </a:endParaRPr>
          </a:p>
        </p:txBody>
      </p:sp>
      <p:pic>
        <p:nvPicPr>
          <p:cNvPr id="4" name="Picture 3" descr="http://loopamp.eiken.co.jp/e/lamp/img/principle_0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785794"/>
            <a:ext cx="5163486" cy="203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2">
                <a:lumMod val="75000"/>
                <a:alpha val="40000"/>
              </a:schemeClr>
            </a:glow>
          </a:effectLst>
        </p:spPr>
      </p:pic>
      <p:pic>
        <p:nvPicPr>
          <p:cNvPr id="5" name="Picture 4" descr="http://loopamp.eiken.co.jp/e/lamp/img/principle_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182" y="3143248"/>
            <a:ext cx="4661710" cy="1263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2">
                <a:lumMod val="75000"/>
                <a:alpha val="60000"/>
              </a:schemeClr>
            </a:glow>
          </a:effectLst>
        </p:spPr>
      </p:pic>
      <p:sp>
        <p:nvSpPr>
          <p:cNvPr id="7" name="Oval 6"/>
          <p:cNvSpPr/>
          <p:nvPr/>
        </p:nvSpPr>
        <p:spPr>
          <a:xfrm>
            <a:off x="2928926" y="867492"/>
            <a:ext cx="1295574" cy="1347062"/>
          </a:xfrm>
          <a:prstGeom prst="ellipse">
            <a:avLst/>
          </a:prstGeom>
          <a:noFill/>
          <a:ln w="5715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7458788" y="5001531"/>
            <a:ext cx="569596" cy="37168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6175079" y="1960246"/>
            <a:ext cx="576064" cy="504056"/>
          </a:xfrm>
          <a:prstGeom prst="straightConnector1">
            <a:avLst/>
          </a:prstGeom>
          <a:ln w="41275" cmpd="sng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566870" y="2068258"/>
            <a:ext cx="648072" cy="432048"/>
          </a:xfrm>
          <a:prstGeom prst="straightConnector1">
            <a:avLst/>
          </a:prstGeom>
          <a:ln w="41275" cmpd="sng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 rot="10800000">
            <a:off x="7452320" y="3573016"/>
            <a:ext cx="569596" cy="37168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ket 20"/>
          <p:cNvSpPr/>
          <p:nvPr/>
        </p:nvSpPr>
        <p:spPr>
          <a:xfrm rot="5400000">
            <a:off x="3095836" y="5121188"/>
            <a:ext cx="504056" cy="864096"/>
          </a:xfrm>
          <a:prstGeom prst="rightBracket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ket 21"/>
          <p:cNvSpPr/>
          <p:nvPr/>
        </p:nvSpPr>
        <p:spPr>
          <a:xfrm rot="5400000">
            <a:off x="5530998" y="5106368"/>
            <a:ext cx="504056" cy="864096"/>
          </a:xfrm>
          <a:prstGeom prst="rightBracket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7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1452578"/>
          <a:ext cx="7239000" cy="4191000"/>
        </p:xfrm>
        <a:graphic>
          <a:graphicData uri="http://schemas.openxmlformats.org/drawingml/2006/table">
            <a:tbl>
              <a:tblPr/>
              <a:tblGrid>
                <a:gridCol w="181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5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800" b="1" dirty="0">
                          <a:solidFill>
                            <a:srgbClr val="000000"/>
                          </a:solidFill>
                          <a:latin typeface="time new roman"/>
                          <a:ea typeface="Calibri"/>
                          <a:cs typeface="B Nazanin"/>
                        </a:rPr>
                        <a:t>آغازگر</a:t>
                      </a:r>
                      <a:endParaRPr lang="en-US" sz="3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800" b="1" dirty="0">
                          <a:solidFill>
                            <a:srgbClr val="000000"/>
                          </a:solidFill>
                          <a:latin typeface="time new roman"/>
                          <a:ea typeface="Calibri"/>
                          <a:cs typeface="B Nazanin"/>
                        </a:rPr>
                        <a:t>توالی</a:t>
                      </a:r>
                      <a:endParaRPr lang="en-US" sz="3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800" b="1" dirty="0">
                          <a:solidFill>
                            <a:srgbClr val="000000"/>
                          </a:solidFill>
                          <a:latin typeface="time new roman"/>
                          <a:ea typeface="Calibri"/>
                          <a:cs typeface="Arial"/>
                        </a:rPr>
                        <a:t>طول</a:t>
                      </a:r>
                      <a:endParaRPr lang="en-US" sz="3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cry-R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AB0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5-GAGCATCGGTGTAGATAG-3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5A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 new roman"/>
                          <a:ea typeface="Calibri"/>
                          <a:cs typeface="B Nazanin"/>
                        </a:rPr>
                        <a:t>18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 new roman"/>
                          <a:ea typeface="Calibri"/>
                          <a:cs typeface="B Nazani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 new roman"/>
                          <a:ea typeface="Calibri"/>
                          <a:cs typeface="B Nazanin"/>
                        </a:rPr>
                        <a:t>nt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5A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cry-F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5-CTCTAGGTTGGAAGGATTG-3</a:t>
                      </a:r>
                      <a:endParaRPr lang="en-US" sz="1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rgbClr val="000000"/>
                          </a:solidFill>
                          <a:latin typeface="time new roman"/>
                          <a:ea typeface="Calibri"/>
                          <a:cs typeface="B Nazanin"/>
                        </a:rPr>
                        <a:t>19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time new roman"/>
                          <a:ea typeface="Calibri"/>
                          <a:cs typeface="B Nazani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 new roman"/>
                          <a:ea typeface="Calibri"/>
                          <a:cs typeface="B Nazanin"/>
                        </a:rPr>
                        <a:t>nt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chi-R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5A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5-GAGTGGTGTGGATGCTGTTG-3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5A1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latin typeface="time new roman"/>
                          <a:ea typeface="Calibri"/>
                          <a:cs typeface="B Nazanin"/>
                        </a:rPr>
                        <a:t>20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time new roman"/>
                          <a:ea typeface="Calibri"/>
                          <a:cs typeface="B Nazanin"/>
                        </a:rPr>
                        <a:t>nt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5A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chi-F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5-GCCATAACCGACTCCAAGCA-3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0000"/>
                          </a:solidFill>
                          <a:latin typeface="time new roman"/>
                          <a:ea typeface="Calibri"/>
                          <a:cs typeface="Arial"/>
                        </a:rPr>
                        <a:t>20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time new roman"/>
                          <a:ea typeface="Calibri"/>
                          <a:cs typeface="B Nazanin"/>
                        </a:rPr>
                        <a:t>nt</a:t>
                      </a:r>
                      <a:endParaRPr lang="en-US" sz="2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74456" y="500043"/>
            <a:ext cx="4857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Nazanin" pitchFamily="2" charset="-78"/>
              </a:rPr>
              <a:t>توالی پرایمرهای واکنش </a:t>
            </a:r>
            <a:r>
              <a:rPr lang="en-US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PCR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a-IR" sz="1600" b="0" dirty="0" smtClean="0">
                <a:cs typeface="B Nazanin" pitchFamily="2" charset="-78"/>
              </a:rPr>
              <a:t>22</a:t>
            </a:r>
            <a:endParaRPr lang="en-US" sz="1600" b="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208" y="6165304"/>
            <a:ext cx="1828800" cy="365125"/>
          </a:xfrm>
        </p:spPr>
        <p:txBody>
          <a:bodyPr/>
          <a:lstStyle/>
          <a:p>
            <a:fld id="{8E243124-0146-4C8A-88F8-25ED24498119}" type="slidenum">
              <a:rPr lang="fa-IR" sz="1600" b="0" smtClean="0">
                <a:cs typeface="B Nazanin" pitchFamily="2" charset="-78"/>
              </a:rPr>
              <a:pPr/>
              <a:t>6</a:t>
            </a:fld>
            <a:endParaRPr lang="en-US" b="0" dirty="0">
              <a:cs typeface="B Nazanin" pitchFamily="2" charset="-78"/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>
          <a:xfrm>
            <a:off x="6228184" y="1879084"/>
            <a:ext cx="2304256" cy="1261884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0" scaled="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B Homa" pitchFamily="2" charset="-78"/>
              </a:rPr>
              <a:t>واکنش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LAMP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539552" y="360033"/>
          <a:ext cx="5184576" cy="6165311"/>
        </p:xfrm>
        <a:graphic>
          <a:graphicData uri="http://schemas.openxmlformats.org/drawingml/2006/table">
            <a:tbl>
              <a:tblPr rtl="1" firstRow="1" bandRow="1">
                <a:tableStyleId>{69C7853C-536D-4A76-A0AE-DD22124D55A5}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8455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en-US" sz="16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B Nazanin" pitchFamily="2" charset="-78"/>
                        </a:rPr>
                        <a:t>chi</a:t>
                      </a:r>
                      <a:endParaRPr lang="en-US" sz="1600" b="1" i="1" dirty="0">
                        <a:solidFill>
                          <a:srgbClr val="FFFF00"/>
                        </a:solidFill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en-US" sz="1600" b="1" i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Times New Roman"/>
                          <a:cs typeface="B Nazanin" pitchFamily="2" charset="-78"/>
                        </a:rPr>
                        <a:t>cryIAb</a:t>
                      </a:r>
                      <a:endParaRPr lang="en-US" sz="1600" b="1" i="1" dirty="0">
                        <a:solidFill>
                          <a:srgbClr val="FFFF00"/>
                        </a:solidFill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ar-SA" sz="1600" b="1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B Nazanin" pitchFamily="2" charset="-78"/>
                        </a:rPr>
                        <a:t>مواد</a:t>
                      </a:r>
                      <a:endParaRPr lang="en-US" sz="16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38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11/5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8D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45210" algn="r"/>
                        </a:tabLst>
                        <a:defRPr/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9/5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 smtClean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ar-SA" sz="1400" b="1" dirty="0">
                          <a:latin typeface="Times New Roman" pitchFamily="18" charset="0"/>
                          <a:cs typeface="B Nazanin" pitchFamily="2" charset="-78"/>
                        </a:rPr>
                        <a:t>آب مقطر تزریقی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C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738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2/5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DE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45210" algn="r"/>
                        </a:tabLst>
                        <a:defRPr/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2/5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 لیتر</a:t>
                      </a:r>
                      <a:endParaRPr lang="en-US" sz="1400" b="1" dirty="0" smtClean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ar-SA" sz="1400" b="1" dirty="0">
                          <a:latin typeface="Times New Roman" pitchFamily="18" charset="0"/>
                          <a:cs typeface="B Nazanin" pitchFamily="2" charset="-78"/>
                        </a:rPr>
                        <a:t>بافر </a:t>
                      </a:r>
                      <a:r>
                        <a:rPr lang="en-US" sz="1400" b="1" dirty="0">
                          <a:latin typeface="Times New Roman" pitchFamily="18" charset="0"/>
                          <a:cs typeface="B Nazanin" pitchFamily="2" charset="-78"/>
                        </a:rPr>
                        <a:t>X</a:t>
                      </a:r>
                      <a:r>
                        <a:rPr lang="fa-IR" sz="1400" b="1" dirty="0">
                          <a:latin typeface="Times New Roman" pitchFamily="18" charset="0"/>
                          <a:cs typeface="B Nazanin" pitchFamily="2" charset="-78"/>
                        </a:rPr>
                        <a:t> 10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FEE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738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0/5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8D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45210" algn="r"/>
                        </a:tabLst>
                        <a:defRPr/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0/5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 لیتر</a:t>
                      </a:r>
                      <a:endParaRPr lang="en-US" sz="1400" b="1" dirty="0" smtClean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en-US" sz="1400" b="0" dirty="0">
                          <a:latin typeface="Times New Roman" pitchFamily="18" charset="0"/>
                          <a:cs typeface="B Nazanin" pitchFamily="2" charset="-78"/>
                        </a:rPr>
                        <a:t>dNTP mix 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C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738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0/5 </a:t>
                      </a:r>
                      <a:r>
                        <a:rPr lang="ar-SA" sz="1400" b="1" dirty="0">
                          <a:latin typeface="Times New Roman" pitchFamily="18" charset="0"/>
                          <a:cs typeface="B Nazanin" pitchFamily="2" charset="-78"/>
                        </a:rPr>
                        <a:t>میکرو لیتر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DE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45210" algn="r"/>
                        </a:tabLst>
                        <a:defRPr/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0/5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 لیتر</a:t>
                      </a:r>
                      <a:endParaRPr lang="en-US" sz="1400" b="1" dirty="0" smtClean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en-US" sz="1400" b="0" i="1" dirty="0" err="1">
                          <a:latin typeface="Times New Roman" pitchFamily="18" charset="0"/>
                          <a:cs typeface="B Nazanin" pitchFamily="2" charset="-78"/>
                        </a:rPr>
                        <a:t>Bst</a:t>
                      </a:r>
                      <a:r>
                        <a:rPr lang="en-US" sz="1400" b="0" i="1" dirty="0">
                          <a:latin typeface="Times New Roman" pitchFamily="18" charset="0"/>
                          <a:cs typeface="B Nazanin" pitchFamily="2" charset="-78"/>
                        </a:rPr>
                        <a:t> </a:t>
                      </a:r>
                      <a:r>
                        <a:rPr lang="fa-IR" sz="1400" b="1" dirty="0">
                          <a:latin typeface="Times New Roman" pitchFamily="18" charset="0"/>
                          <a:cs typeface="B Nazanin" pitchFamily="2" charset="-78"/>
                        </a:rPr>
                        <a:t>پلیمراز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FEE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738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fa-IR" sz="1400" b="1" dirty="0">
                          <a:latin typeface="Times New Roman" pitchFamily="18" charset="0"/>
                          <a:cs typeface="B Nazanin" pitchFamily="2" charset="-78"/>
                        </a:rPr>
                        <a:t>2 </a:t>
                      </a:r>
                      <a:r>
                        <a:rPr lang="ar-SA" sz="1400" b="1" dirty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8D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45210" algn="r"/>
                        </a:tabLst>
                        <a:defRPr/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2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 smtClean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ar-SA" sz="1400" b="1" dirty="0">
                          <a:latin typeface="Times New Roman" pitchFamily="18" charset="0"/>
                          <a:cs typeface="B Nazanin" pitchFamily="2" charset="-78"/>
                        </a:rPr>
                        <a:t>آغازگر</a:t>
                      </a:r>
                      <a:r>
                        <a:rPr lang="ar-SA" sz="1400" b="0" dirty="0">
                          <a:latin typeface="Times New Roman" pitchFamily="18" charset="0"/>
                          <a:cs typeface="B Nazanin" pitchFamily="2" charset="-78"/>
                        </a:rPr>
                        <a:t> </a:t>
                      </a:r>
                      <a:r>
                        <a:rPr lang="en-US" sz="1400" b="0" dirty="0">
                          <a:latin typeface="Times New Roman" pitchFamily="18" charset="0"/>
                          <a:cs typeface="B Nazanin" pitchFamily="2" charset="-78"/>
                        </a:rPr>
                        <a:t>FIP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C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738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fa-IR" sz="1400" b="1" dirty="0">
                          <a:latin typeface="Times New Roman" pitchFamily="18" charset="0"/>
                          <a:cs typeface="B Nazanin" pitchFamily="2" charset="-78"/>
                        </a:rPr>
                        <a:t>2 </a:t>
                      </a:r>
                      <a:r>
                        <a:rPr lang="ar-SA" sz="1400" b="1" dirty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DE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45210" algn="r"/>
                        </a:tabLst>
                        <a:defRPr/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2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 smtClean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ar-SA" sz="1400" b="1" dirty="0">
                          <a:latin typeface="Times New Roman" pitchFamily="18" charset="0"/>
                          <a:cs typeface="B Nazanin" pitchFamily="2" charset="-78"/>
                        </a:rPr>
                        <a:t>آغازگر</a:t>
                      </a:r>
                      <a:r>
                        <a:rPr lang="ar-SA" sz="1400" b="0" dirty="0">
                          <a:latin typeface="Times New Roman" pitchFamily="18" charset="0"/>
                          <a:cs typeface="B Nazanin" pitchFamily="2" charset="-78"/>
                        </a:rPr>
                        <a:t> </a:t>
                      </a:r>
                      <a:r>
                        <a:rPr lang="en-US" sz="1400" b="0" dirty="0">
                          <a:latin typeface="Times New Roman" pitchFamily="18" charset="0"/>
                          <a:cs typeface="B Nazanin" pitchFamily="2" charset="-78"/>
                        </a:rPr>
                        <a:t>BIP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FEE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738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0/5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8D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45210" algn="r"/>
                        </a:tabLst>
                        <a:defRPr/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0/5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 لیتر</a:t>
                      </a:r>
                      <a:endParaRPr lang="en-US" sz="1400" b="1" dirty="0" smtClean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ar-SA" sz="1400" b="1" dirty="0">
                          <a:latin typeface="Times New Roman" pitchFamily="18" charset="0"/>
                          <a:cs typeface="B Nazanin" pitchFamily="2" charset="-78"/>
                        </a:rPr>
                        <a:t>آغازگر</a:t>
                      </a:r>
                      <a:r>
                        <a:rPr lang="ar-SA" sz="1400" b="0" dirty="0">
                          <a:latin typeface="Times New Roman" pitchFamily="18" charset="0"/>
                          <a:cs typeface="B Nazanin" pitchFamily="2" charset="-78"/>
                        </a:rPr>
                        <a:t> </a:t>
                      </a:r>
                      <a:r>
                        <a:rPr lang="en-US" sz="1400" b="0" dirty="0">
                          <a:latin typeface="Times New Roman" pitchFamily="18" charset="0"/>
                          <a:cs typeface="B Nazanin" pitchFamily="2" charset="-78"/>
                        </a:rPr>
                        <a:t>F3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C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738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0/5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DE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45210" algn="r"/>
                        </a:tabLst>
                        <a:defRPr/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0/5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 لیتر</a:t>
                      </a:r>
                      <a:endParaRPr lang="en-US" sz="1400" b="1" dirty="0" smtClean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ar-SA" sz="1400" b="1" dirty="0">
                          <a:latin typeface="Times New Roman" pitchFamily="18" charset="0"/>
                          <a:cs typeface="B Nazanin" pitchFamily="2" charset="-78"/>
                        </a:rPr>
                        <a:t>آغازگر </a:t>
                      </a:r>
                      <a:r>
                        <a:rPr lang="en-US" sz="1400" b="0" dirty="0">
                          <a:latin typeface="Times New Roman" pitchFamily="18" charset="0"/>
                          <a:cs typeface="B Nazanin" pitchFamily="2" charset="-78"/>
                        </a:rPr>
                        <a:t>B3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FEE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738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B Nazanin" pitchFamily="2" charset="-78"/>
                        </a:rPr>
                        <a:t>-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8D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45210" algn="r"/>
                        </a:tabLst>
                        <a:defRPr/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1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 smtClean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fa-IR" sz="1400" b="1" dirty="0" smtClean="0">
                          <a:latin typeface="Times New Roman" pitchFamily="18" charset="0"/>
                          <a:ea typeface="Times New Roman"/>
                          <a:cs typeface="B Nazanin" pitchFamily="2" charset="-78"/>
                        </a:rPr>
                        <a:t>آغازگر </a:t>
                      </a:r>
                      <a:r>
                        <a:rPr lang="en-US" sz="1400" b="0" dirty="0" smtClean="0">
                          <a:latin typeface="Times New Roman" pitchFamily="18" charset="0"/>
                          <a:ea typeface="Times New Roman"/>
                          <a:cs typeface="B Nazanin" pitchFamily="2" charset="-78"/>
                        </a:rPr>
                        <a:t>LF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C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738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Times New Roman"/>
                          <a:cs typeface="B Nazanin" pitchFamily="2" charset="-78"/>
                        </a:rPr>
                        <a:t>-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DE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45210" algn="r"/>
                        </a:tabLst>
                        <a:defRPr/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1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 smtClean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fa-IR" sz="1400" b="1" dirty="0" smtClean="0">
                          <a:latin typeface="Times New Roman" pitchFamily="18" charset="0"/>
                          <a:ea typeface="Times New Roman"/>
                          <a:cs typeface="B Nazanin" pitchFamily="2" charset="-78"/>
                        </a:rPr>
                        <a:t>آغازگر</a:t>
                      </a:r>
                      <a:r>
                        <a:rPr lang="fa-IR" sz="1400" b="1" baseline="0" dirty="0" smtClean="0">
                          <a:latin typeface="Times New Roman" pitchFamily="18" charset="0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en-US" sz="1400" b="0" baseline="0" dirty="0" smtClean="0">
                          <a:latin typeface="Times New Roman" pitchFamily="18" charset="0"/>
                          <a:ea typeface="Times New Roman"/>
                          <a:cs typeface="B Nazanin" pitchFamily="2" charset="-78"/>
                        </a:rPr>
                        <a:t>LB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FEE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9738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fa-IR" sz="1400" b="1" dirty="0">
                          <a:latin typeface="Times New Roman" pitchFamily="18" charset="0"/>
                          <a:cs typeface="B Nazanin" pitchFamily="2" charset="-78"/>
                        </a:rPr>
                        <a:t>2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8D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45210" algn="r"/>
                        </a:tabLst>
                        <a:defRPr/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2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 smtClean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en-US" sz="1400" b="0" dirty="0" err="1">
                          <a:latin typeface="Times New Roman" pitchFamily="18" charset="0"/>
                          <a:cs typeface="B Nazanin" pitchFamily="2" charset="-78"/>
                        </a:rPr>
                        <a:t>Betaine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CD0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9738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fa-IR" sz="1400" b="1" dirty="0">
                          <a:latin typeface="Times New Roman" pitchFamily="18" charset="0"/>
                          <a:cs typeface="B Nazanin" pitchFamily="2" charset="-78"/>
                        </a:rPr>
                        <a:t>3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DE9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45210" algn="r"/>
                        </a:tabLst>
                        <a:defRPr/>
                      </a:pPr>
                      <a:r>
                        <a:rPr lang="fa-IR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3 </a:t>
                      </a:r>
                      <a:r>
                        <a:rPr lang="ar-SA" sz="1400" b="1" dirty="0" smtClean="0">
                          <a:latin typeface="Times New Roman" pitchFamily="18" charset="0"/>
                          <a:cs typeface="B Nazanin" pitchFamily="2" charset="-78"/>
                        </a:rPr>
                        <a:t>میکرولیتر</a:t>
                      </a:r>
                      <a:endParaRPr lang="en-US" sz="1400" b="1" dirty="0" smtClean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Aft>
                          <a:spcPts val="0"/>
                        </a:spcAft>
                        <a:tabLst>
                          <a:tab pos="1045210" algn="r"/>
                        </a:tabLst>
                      </a:pPr>
                      <a:r>
                        <a:rPr lang="en-US" sz="1400" b="0" dirty="0">
                          <a:latin typeface="Times New Roman" pitchFamily="18" charset="0"/>
                          <a:cs typeface="B Nazanin" pitchFamily="2" charset="-78"/>
                        </a:rPr>
                        <a:t>DNA</a:t>
                      </a:r>
                      <a:endParaRPr lang="en-US" sz="1400" b="0" dirty="0">
                        <a:latin typeface="Times New Roman" pitchFamily="18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solidFill>
                      <a:srgbClr val="FFEE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72198" y="5140123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حجم نهایی 25 میکرولیتر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4941" y="692696"/>
            <a:ext cx="73661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4000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زمان و</a:t>
            </a:r>
            <a:r>
              <a:rPr lang="en-US" sz="4000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sz="4000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دمای لازم جهت انجام واکنش </a:t>
            </a:r>
            <a:r>
              <a:rPr lang="en-US" sz="3600" dirty="0" smtClean="0">
                <a:ln w="10541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LAMP</a:t>
            </a:r>
            <a:endParaRPr lang="en-US" sz="4000" dirty="0">
              <a:ln w="10541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AFA4-189C-4050-9F96-FCEA441457DA}" type="slidenum">
              <a:rPr lang="fa-IR" sz="1600" b="0" smtClean="0">
                <a:cs typeface="B Nazanin" pitchFamily="2" charset="-78"/>
              </a:rPr>
              <a:pPr/>
              <a:t>7</a:t>
            </a:fld>
            <a:endParaRPr lang="fa-IR" b="0" dirty="0">
              <a:cs typeface="B Nazanin" pitchFamily="2" charset="-78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1500166" y="2000240"/>
            <a:ext cx="6000792" cy="3500462"/>
          </a:xfrm>
          <a:prstGeom prst="round2DiagRect">
            <a:avLst/>
          </a:prstGeom>
          <a:gradFill flip="none" rotWithShape="1">
            <a:gsLst>
              <a:gs pos="4000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tint val="40000"/>
                  <a:satMod val="100000"/>
                  <a:lumMod val="78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 extrusionH="76200" contourW="12700">
            <a:extrusionClr>
              <a:schemeClr val="accent5">
                <a:lumMod val="40000"/>
                <a:lumOff val="6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انجام واکنش</a:t>
            </a:r>
            <a:endParaRPr lang="fa-IR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a-IR" sz="24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just"/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cryIAb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: 60 دقیقه در دمای 65 درجه سانتی</a:t>
            </a:r>
            <a:r>
              <a:rPr lang="en-US" sz="24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گراد</a:t>
            </a:r>
          </a:p>
          <a:p>
            <a:pPr algn="just"/>
            <a:endParaRPr lang="en-US" sz="24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just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     </a:t>
            </a:r>
            <a:r>
              <a:rPr lang="fa-IR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: 75 دقیقه در دمای 65 درجه سانتی گراد</a:t>
            </a:r>
            <a:endParaRPr lang="fa-IR" sz="24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just"/>
            <a:endParaRPr lang="fa-IR" sz="24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just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خاتمه واکنش: 10 دقیقه در 82 درجه سانتی</a:t>
            </a:r>
            <a:r>
              <a:rPr lang="en-US" sz="24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گراد</a:t>
            </a:r>
          </a:p>
          <a:p>
            <a:pPr algn="just"/>
            <a:endParaRPr lang="fa-IR" sz="24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1905000" y="1524000"/>
            <a:ext cx="6324600" cy="3276600"/>
          </a:xfrm>
          <a:prstGeom prst="ellipse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42000">
                <a:schemeClr val="dk2">
                  <a:tint val="94000"/>
                  <a:shade val="94000"/>
                  <a:satMod val="160000"/>
                  <a:lumMod val="130000"/>
                </a:schemeClr>
              </a:gs>
              <a:gs pos="100000">
                <a:schemeClr val="dk2">
                  <a:tint val="97000"/>
                  <a:shade val="94000"/>
                  <a:satMod val="180000"/>
                  <a:lumMod val="84000"/>
                </a:schemeClr>
              </a:gs>
            </a:gsLst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2743200"/>
            <a:ext cx="26597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400" b="1" dirty="0" smtClean="0">
                <a:solidFill>
                  <a:srgbClr val="FFFF00"/>
                </a:solidFill>
                <a:cs typeface="B Nazanin" pitchFamily="2" charset="-78"/>
              </a:rPr>
              <a:t>نتایج و بحث </a:t>
            </a:r>
            <a:endParaRPr lang="en-US" sz="4400" b="1" dirty="0">
              <a:solidFill>
                <a:srgbClr val="FFFF00"/>
              </a:solidFill>
              <a:cs typeface="B Nazanin" pitchFamily="2" charset="-78"/>
            </a:endParaRPr>
          </a:p>
        </p:txBody>
      </p:sp>
      <p:pic>
        <p:nvPicPr>
          <p:cNvPr id="5" name="Picture 4" descr="imagesCAP2S3B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352800"/>
            <a:ext cx="4267200" cy="29548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0183-C33C-4585-A4CF-E75CE7081DB1}" type="slidenum">
              <a:rPr lang="fa-IR" sz="1600" b="0" smtClean="0">
                <a:cs typeface="B Nazanin" pitchFamily="2" charset="-78"/>
              </a:rPr>
              <a:pPr/>
              <a:t>9</a:t>
            </a:fld>
            <a:endParaRPr lang="en-US" b="0" dirty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476672"/>
            <a:ext cx="2999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400" b="1" cap="all" dirty="0" smtClean="0">
                <a:ln w="900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واکنش</a:t>
            </a:r>
            <a:r>
              <a:rPr lang="fa-IR" sz="4800" b="1" cap="all" dirty="0" smtClean="0">
                <a:ln w="900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smtClean="0">
                <a:ln w="900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PCR</a:t>
            </a:r>
            <a:r>
              <a:rPr lang="fa-IR" sz="4800" b="1" cap="all" dirty="0" smtClean="0">
                <a:ln w="900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4000" b="1" i="1" cap="all" dirty="0">
              <a:ln w="9000" cmpd="sng">
                <a:solidFill>
                  <a:schemeClr val="accent4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5058" name="Picture 2" descr="G:\payanname\تز\ax use\pcr cry0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4497" y="2348880"/>
            <a:ext cx="3059471" cy="221102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15616" y="4758243"/>
            <a:ext cx="3168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600" dirty="0" smtClean="0">
                <a:cs typeface="B Nazanin" pitchFamily="2" charset="-78"/>
              </a:rPr>
              <a:t>1- پلاسمید، 2- 24/31، 3- 24/61، 4- 25/57، 5- 23/29/61، 6- 19/29/61، 7- 11/29/61، 8- 61، 9- کنترل منفی.</a:t>
            </a:r>
            <a:endParaRPr lang="en-US" sz="1600" dirty="0">
              <a:cs typeface="B Nazanin" pitchFamily="2" charset="-78"/>
            </a:endParaRPr>
          </a:p>
        </p:txBody>
      </p:sp>
      <p:pic>
        <p:nvPicPr>
          <p:cNvPr id="7" name="Picture 2" descr="G:\payanname\تز\ax use\کیتیناز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1" y="2348880"/>
            <a:ext cx="3118471" cy="223224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644008" y="4788441"/>
            <a:ext cx="3096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1600" dirty="0" smtClean="0">
                <a:cs typeface="B Nazanin" pitchFamily="2" charset="-78"/>
              </a:rPr>
              <a:t>1- (11/57)1، 2- (10/11)2، 3-(11/10)3، 4- 4، 5- (10/11) 5، 6- 6، 7- کنترل منفی.</a:t>
            </a:r>
            <a:endParaRPr lang="en-US" sz="1600" dirty="0"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5157" y="1691516"/>
            <a:ext cx="838691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i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cryIAb</a:t>
            </a:r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0152" y="1691516"/>
            <a:ext cx="52942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i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</a:t>
            </a:r>
            <a:endParaRPr lang="fa-IR" dirty="0">
              <a:ln w="12700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4153</TotalTime>
  <Words>294</Words>
  <Application>Microsoft Office PowerPoint</Application>
  <PresentationFormat>On-screen Show (4:3)</PresentationFormat>
  <Paragraphs>94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B Homa</vt:lpstr>
      <vt:lpstr>B Nazanin</vt:lpstr>
      <vt:lpstr>Calibri</vt:lpstr>
      <vt:lpstr>Garamond</vt:lpstr>
      <vt:lpstr>Georgia</vt:lpstr>
      <vt:lpstr>Tahoma</vt:lpstr>
      <vt:lpstr>time new roman</vt:lpstr>
      <vt:lpstr>Times New Roman</vt:lpstr>
      <vt:lpstr>Trebuchet MS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ARYAN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87110108</dc:creator>
  <cp:lastModifiedBy>Masoud</cp:lastModifiedBy>
  <cp:revision>630</cp:revision>
  <dcterms:created xsi:type="dcterms:W3CDTF">2011-05-23T04:27:35Z</dcterms:created>
  <dcterms:modified xsi:type="dcterms:W3CDTF">2022-08-04T07:51:21Z</dcterms:modified>
</cp:coreProperties>
</file>