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2" r:id="rId2"/>
    <p:sldId id="314" r:id="rId3"/>
    <p:sldId id="256" r:id="rId4"/>
    <p:sldId id="286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6-10T14:22:28.4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13699 11368 0,'35'0'95,"-35"35"-62,-35 138-24,1-34 10,-71 70 0,71-35-7,-36 69-7,0 105 10,1-70 0,34-70-1,0-103 9,35-1-18,0-34 8,0-36 2,0 1-3,0 0 2,0 0 2,0-1 11,70 1-13,-1 0 0,36 0 8,69-35-16,34-35 14,1-35-12,0 1 13,34-35-14,-34-1 7,-70-34 10,34 0-20,36-104 19,-105 69-17,-34 105 6,-35-1 10,-35 35-16,0 0 8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4805F4F-7696-4E28-8DE8-BDB002B9A40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8A3900C-69AC-4A2B-978D-8058F9DB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65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5F4F-7696-4E28-8DE8-BDB002B9A40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900C-69AC-4A2B-978D-8058F9DB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0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5F4F-7696-4E28-8DE8-BDB002B9A40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900C-69AC-4A2B-978D-8058F9DB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65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5F4F-7696-4E28-8DE8-BDB002B9A40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900C-69AC-4A2B-978D-8058F9DB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89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5F4F-7696-4E28-8DE8-BDB002B9A40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900C-69AC-4A2B-978D-8058F9DB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00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5F4F-7696-4E28-8DE8-BDB002B9A40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900C-69AC-4A2B-978D-8058F9DB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7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5F4F-7696-4E28-8DE8-BDB002B9A40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900C-69AC-4A2B-978D-8058F9DB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4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5F4F-7696-4E28-8DE8-BDB002B9A40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900C-69AC-4A2B-978D-8058F9DB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46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5F4F-7696-4E28-8DE8-BDB002B9A40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900C-69AC-4A2B-978D-8058F9DB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2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5F4F-7696-4E28-8DE8-BDB002B9A40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900C-69AC-4A2B-978D-8058F9DB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3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5F4F-7696-4E28-8DE8-BDB002B9A40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900C-69AC-4A2B-978D-8058F9DB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0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5F4F-7696-4E28-8DE8-BDB002B9A40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900C-69AC-4A2B-978D-8058F9DB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5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5F4F-7696-4E28-8DE8-BDB002B9A40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900C-69AC-4A2B-978D-8058F9DB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1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5F4F-7696-4E28-8DE8-BDB002B9A40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900C-69AC-4A2B-978D-8058F9DB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1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5F4F-7696-4E28-8DE8-BDB002B9A40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900C-69AC-4A2B-978D-8058F9DB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5F4F-7696-4E28-8DE8-BDB002B9A40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900C-69AC-4A2B-978D-8058F9DB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9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5F4F-7696-4E28-8DE8-BDB002B9A40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900C-69AC-4A2B-978D-8058F9DB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7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805F4F-7696-4E28-8DE8-BDB002B9A40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A3900C-69AC-4A2B-978D-8058F9DB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02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87BE4D2-953B-4073-AC2D-DE5E28888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9C5E21-D277-4F84-BB8C-0FEB04415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330816" cy="32600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9235D8-48B8-97F6-66A6-A32439CC9BB7}"/>
                  </a:ext>
                </a:extLst>
              </p14:cNvPr>
              <p14:cNvContentPartPr/>
              <p14:nvPr/>
            </p14:nvContentPartPr>
            <p14:xfrm>
              <a:off x="4768920" y="4092480"/>
              <a:ext cx="801720" cy="851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9235D8-48B8-97F6-66A6-A32439CC9B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3080" y="4029120"/>
                <a:ext cx="833040" cy="9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88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3DF28B-B211-C7F2-98FF-5645654680FA}"/>
              </a:ext>
            </a:extLst>
          </p:cNvPr>
          <p:cNvSpPr txBox="1"/>
          <p:nvPr/>
        </p:nvSpPr>
        <p:spPr>
          <a:xfrm>
            <a:off x="7267993" y="1092780"/>
            <a:ext cx="4041914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>
                <a:solidFill>
                  <a:srgbClr val="FFFF00"/>
                </a:solidFill>
                <a:cs typeface="B Nazanin" panose="00000400000000000000" pitchFamily="2" charset="-78"/>
              </a:rPr>
              <a:t>تهیه کننده:</a:t>
            </a:r>
          </a:p>
          <a:p>
            <a:pPr algn="ctr" rtl="1">
              <a:lnSpc>
                <a:spcPct val="150000"/>
              </a:lnSpc>
            </a:pPr>
            <a:r>
              <a:rPr lang="fa-IR" sz="3600" b="1" dirty="0">
                <a:solidFill>
                  <a:schemeClr val="tx2"/>
                </a:solidFill>
                <a:cs typeface="B Nazanin" panose="00000400000000000000" pitchFamily="2" charset="-78"/>
              </a:rPr>
              <a:t>نام و نام خانوادگی</a:t>
            </a:r>
            <a:br>
              <a:rPr lang="fa-IR" sz="3600" b="1" dirty="0">
                <a:solidFill>
                  <a:schemeClr val="accent1">
                    <a:lumMod val="85000"/>
                  </a:schemeClr>
                </a:solidFill>
                <a:cs typeface="B Nazanin" panose="00000400000000000000" pitchFamily="2" charset="-78"/>
              </a:rPr>
            </a:br>
            <a:r>
              <a:rPr lang="fa-IR" sz="3600" b="1" dirty="0">
                <a:solidFill>
                  <a:srgbClr val="FFFF00"/>
                </a:solidFill>
                <a:cs typeface="B Nazanin" panose="00000400000000000000" pitchFamily="2" charset="-78"/>
              </a:rPr>
              <a:t>شماره دانشجویی: </a:t>
            </a:r>
            <a:r>
              <a:rPr lang="fa-IR" sz="3600" b="1" dirty="0">
                <a:solidFill>
                  <a:schemeClr val="tx2"/>
                </a:solidFill>
                <a:cs typeface="B Nazanin" panose="00000400000000000000" pitchFamily="2" charset="-78"/>
              </a:rPr>
              <a:t>333333333  </a:t>
            </a:r>
          </a:p>
          <a:p>
            <a:pPr algn="ctr" rtl="1">
              <a:lnSpc>
                <a:spcPct val="150000"/>
              </a:lnSpc>
            </a:pPr>
            <a:r>
              <a:rPr lang="fa-IR" sz="3600" b="1" dirty="0">
                <a:solidFill>
                  <a:srgbClr val="FFFF00"/>
                </a:solidFill>
                <a:cs typeface="B Nazanin" panose="00000400000000000000" pitchFamily="2" charset="-78"/>
              </a:rPr>
              <a:t>استاد راهنما:</a:t>
            </a:r>
          </a:p>
          <a:p>
            <a:pPr algn="ctr" rtl="1">
              <a:lnSpc>
                <a:spcPct val="150000"/>
              </a:lnSpc>
            </a:pPr>
            <a:r>
              <a:rPr lang="fa-IR" sz="3600" b="1" dirty="0">
                <a:solidFill>
                  <a:schemeClr val="tx2"/>
                </a:solidFill>
                <a:cs typeface="B Nazanin" panose="00000400000000000000" pitchFamily="2" charset="-78"/>
              </a:rPr>
              <a:t>نام مهندس</a:t>
            </a:r>
            <a:endParaRPr lang="en-US" sz="36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8D2F3-4752-8149-68F9-0FFC1355B498}"/>
              </a:ext>
            </a:extLst>
          </p:cNvPr>
          <p:cNvSpPr txBox="1"/>
          <p:nvPr/>
        </p:nvSpPr>
        <p:spPr>
          <a:xfrm>
            <a:off x="882092" y="109825"/>
            <a:ext cx="1042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>
                <a:solidFill>
                  <a:srgbClr val="FFFF00"/>
                </a:solidFill>
                <a:cs typeface="B Nazanin" panose="00000400000000000000" pitchFamily="2" charset="-78"/>
              </a:rPr>
              <a:t>پاورپوینت کتاب نقشه کشی گاز خانگی و تجاری</a:t>
            </a:r>
            <a:endParaRPr lang="en-US" sz="36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06F5C-8B68-5944-F7E6-F77CAD91B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144"/>
            <a:ext cx="6610112" cy="590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7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A23426F-6535-899C-009B-FA350A078AC9}"/>
              </a:ext>
            </a:extLst>
          </p:cNvPr>
          <p:cNvSpPr txBox="1"/>
          <p:nvPr/>
        </p:nvSpPr>
        <p:spPr>
          <a:xfrm>
            <a:off x="3140765" y="0"/>
            <a:ext cx="5910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 آموزش کتاب نقشه كشی گاز خانگی و تجاری</a:t>
            </a:r>
            <a:endParaRPr lang="en-US" sz="3200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F828E3-F5D8-0293-AC66-E063409E8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47975" cy="1428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2914D0-8F89-2815-C877-A18D83E683A4}"/>
              </a:ext>
            </a:extLst>
          </p:cNvPr>
          <p:cNvSpPr txBox="1"/>
          <p:nvPr/>
        </p:nvSpPr>
        <p:spPr>
          <a:xfrm>
            <a:off x="6679097" y="1312829"/>
            <a:ext cx="4982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400" b="1" i="0" u="none" strike="noStrike" baseline="0" dirty="0">
                <a:solidFill>
                  <a:srgbClr val="FFFF00"/>
                </a:solidFill>
                <a:latin typeface="BLotusBold"/>
                <a:cs typeface="B Nazanin" panose="00000400000000000000" pitchFamily="2" charset="-78"/>
              </a:rPr>
              <a:t>واحد كار اول: </a:t>
            </a:r>
            <a:r>
              <a:rPr lang="fa-IR" sz="2400" b="1" i="0" u="none" strike="noStrike" baseline="0" dirty="0">
                <a:latin typeface="BLotusBold"/>
                <a:cs typeface="B Nazanin" panose="00000400000000000000" pitchFamily="2" charset="-78"/>
              </a:rPr>
              <a:t>توانایی ترسیم اشکال هندسی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A061D-0B1A-DC6C-54F0-265026D223BF}"/>
              </a:ext>
            </a:extLst>
          </p:cNvPr>
          <p:cNvSpPr txBox="1"/>
          <p:nvPr/>
        </p:nvSpPr>
        <p:spPr>
          <a:xfrm>
            <a:off x="6957391" y="2596274"/>
            <a:ext cx="4704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latin typeface="BLotusBold"/>
                <a:cs typeface="B Nazanin" panose="00000400000000000000" pitchFamily="2" charset="-78"/>
              </a:defRPr>
            </a:lvl1pPr>
          </a:lstStyle>
          <a:p>
            <a:pPr algn="r"/>
            <a:r>
              <a:rPr lang="fa-IR" dirty="0">
                <a:solidFill>
                  <a:srgbClr val="FFFF00"/>
                </a:solidFill>
              </a:rPr>
              <a:t>واحد كار دوم: </a:t>
            </a:r>
            <a:r>
              <a:rPr lang="fa-IR" dirty="0"/>
              <a:t>توانایی ترسیم نما از قطعات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64873B-38B1-30E4-47A6-3361FE61A0A9}"/>
              </a:ext>
            </a:extLst>
          </p:cNvPr>
          <p:cNvSpPr txBox="1"/>
          <p:nvPr/>
        </p:nvSpPr>
        <p:spPr>
          <a:xfrm>
            <a:off x="5473148" y="387971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400" b="1" i="0" u="none" strike="noStrike" baseline="0" dirty="0">
                <a:solidFill>
                  <a:srgbClr val="FFFF00"/>
                </a:solidFill>
                <a:latin typeface="BLotusBold"/>
                <a:cs typeface="B Nazanin" panose="00000400000000000000" pitchFamily="2" charset="-78"/>
              </a:rPr>
              <a:t>واحد كار سوم: </a:t>
            </a:r>
            <a:r>
              <a:rPr lang="fa-IR" sz="2400" b="1" i="0" u="none" strike="noStrike" baseline="0" dirty="0">
                <a:latin typeface="BLotusBold"/>
                <a:cs typeface="B Nazanin" panose="00000400000000000000" pitchFamily="2" charset="-78"/>
              </a:rPr>
              <a:t>توانایی ترسیم تصویر مجسم ایزومترکی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E4FCE6-ABCD-2752-E340-430A1266D01B}"/>
              </a:ext>
            </a:extLst>
          </p:cNvPr>
          <p:cNvSpPr txBox="1"/>
          <p:nvPr/>
        </p:nvSpPr>
        <p:spPr>
          <a:xfrm>
            <a:off x="5565913" y="508033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rgbClr val="FFFF00"/>
                </a:solidFill>
                <a:latin typeface="BLotusBold"/>
                <a:cs typeface="B Nazanin" panose="00000400000000000000" pitchFamily="2" charset="-78"/>
              </a:rPr>
              <a:t>واحد كار چهارم: </a:t>
            </a:r>
            <a:r>
              <a:rPr lang="fa-IR" sz="2400" b="1" dirty="0">
                <a:latin typeface="BLotusBold"/>
                <a:cs typeface="B Nazanin" panose="00000400000000000000" pitchFamily="2" charset="-78"/>
              </a:rPr>
              <a:t>توانایی ترسیم نقشه های لوله کشی گاز</a:t>
            </a:r>
            <a:endParaRPr lang="en-US" sz="2400" b="1" dirty="0">
              <a:latin typeface="BLotusBold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30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646499-0777-4B28-88AE-FF4B7015C375}"/>
              </a:ext>
            </a:extLst>
          </p:cNvPr>
          <p:cNvSpPr txBox="1"/>
          <p:nvPr/>
        </p:nvSpPr>
        <p:spPr>
          <a:xfrm>
            <a:off x="596347" y="1509596"/>
            <a:ext cx="1135711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latin typeface="BLotusBold"/>
                <a:cs typeface="B Nazanin" panose="00000400000000000000" pitchFamily="2" charset="-78"/>
              </a:defRPr>
            </a:lvl1pPr>
          </a:lstStyle>
          <a:p>
            <a:pPr algn="ctr"/>
            <a:r>
              <a:rPr lang="fa-IR" sz="9600" dirty="0">
                <a:solidFill>
                  <a:srgbClr val="FFFF00"/>
                </a:solidFill>
              </a:rPr>
              <a:t>واحد كار اول:</a:t>
            </a:r>
          </a:p>
          <a:p>
            <a:pPr algn="ctr"/>
            <a:r>
              <a:rPr lang="fa-IR" sz="8000" b="1" i="0" u="none" strike="noStrike" baseline="0" dirty="0">
                <a:latin typeface="BLotusBold"/>
                <a:cs typeface="B Nazanin" panose="00000400000000000000" pitchFamily="2" charset="-78"/>
              </a:rPr>
              <a:t>توانایی ترسیم اشکال هندسی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131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4FF4E2-E0F0-3215-5EE9-738DA7A4A3B6}"/>
              </a:ext>
            </a:extLst>
          </p:cNvPr>
          <p:cNvSpPr txBox="1"/>
          <p:nvPr/>
        </p:nvSpPr>
        <p:spPr>
          <a:xfrm>
            <a:off x="883921" y="229347"/>
            <a:ext cx="521207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3200" b="0" i="0" u="none" strike="noStrike" baseline="0" dirty="0">
                <a:latin typeface="BLotus"/>
                <a:cs typeface="B Nazanin" panose="00000400000000000000" pitchFamily="2" charset="-78"/>
              </a:rPr>
              <a:t>ترسیم اشکال هندسی</a:t>
            </a:r>
            <a:endParaRPr lang="en-US" sz="3200" b="0" i="0" u="none" strike="noStrike" baseline="0" dirty="0">
              <a:latin typeface="BLotus"/>
              <a:cs typeface="B Nazanin" panose="00000400000000000000" pitchFamily="2" charset="-78"/>
            </a:endParaRPr>
          </a:p>
          <a:p>
            <a:pPr algn="r"/>
            <a:r>
              <a:rPr lang="fa-IR" sz="3200" dirty="0">
                <a:latin typeface="BLotus"/>
                <a:cs typeface="B Nazanin" panose="00000400000000000000" pitchFamily="2" charset="-78"/>
              </a:rPr>
              <a:t>ابزار های نقشه کشی</a:t>
            </a:r>
          </a:p>
          <a:p>
            <a:pPr algn="r"/>
            <a:r>
              <a:rPr lang="fa-IR" sz="3200" b="0" i="0" u="none" strike="noStrike" baseline="0" dirty="0">
                <a:latin typeface="BLotus"/>
                <a:cs typeface="B Nazanin" panose="00000400000000000000" pitchFamily="2" charset="-78"/>
              </a:rPr>
              <a:t>خط در نقشه کشی</a:t>
            </a:r>
          </a:p>
          <a:p>
            <a:pPr algn="r"/>
            <a:r>
              <a:rPr lang="fa-IR" sz="3200" dirty="0">
                <a:latin typeface="BLotus"/>
                <a:cs typeface="B Nazanin" panose="00000400000000000000" pitchFamily="2" charset="-78"/>
              </a:rPr>
              <a:t>اشکال هندسی منظم </a:t>
            </a:r>
          </a:p>
          <a:p>
            <a:pPr algn="r"/>
            <a:r>
              <a:rPr lang="fa-IR" sz="3200" b="0" i="0" u="none" strike="noStrike" baseline="0" dirty="0">
                <a:latin typeface="BLotus"/>
                <a:cs typeface="B Nazanin" panose="00000400000000000000" pitchFamily="2" charset="-78"/>
              </a:rPr>
              <a:t>اشکال هندسی نامنظم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54413A-FF55-BA49-0F73-F2216C9B0686}"/>
              </a:ext>
            </a:extLst>
          </p:cNvPr>
          <p:cNvSpPr txBox="1"/>
          <p:nvPr/>
        </p:nvSpPr>
        <p:spPr>
          <a:xfrm>
            <a:off x="6577964" y="1214636"/>
            <a:ext cx="6092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800" b="1" i="0" u="none" strike="noStrike" baseline="0" dirty="0">
                <a:solidFill>
                  <a:srgbClr val="FFFF00"/>
                </a:solidFill>
                <a:latin typeface="BLotusBold"/>
                <a:cs typeface="B Nazanin" panose="00000400000000000000" pitchFamily="2" charset="-78"/>
              </a:rPr>
              <a:t>واحد كار اول: </a:t>
            </a:r>
            <a:r>
              <a:rPr lang="fa-IR" sz="2800" b="1" i="0" u="none" strike="noStrike" baseline="0" dirty="0">
                <a:latin typeface="BLotusBold"/>
                <a:cs typeface="B Nazanin" panose="00000400000000000000" pitchFamily="2" charset="-78"/>
              </a:rPr>
              <a:t>توانایی ترسیم اشکال هندسی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5F5E1FF-BCAF-9523-D0E9-2625AC185A92}"/>
              </a:ext>
            </a:extLst>
          </p:cNvPr>
          <p:cNvSpPr/>
          <p:nvPr/>
        </p:nvSpPr>
        <p:spPr>
          <a:xfrm>
            <a:off x="6139815" y="360211"/>
            <a:ext cx="438149" cy="22928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AE6F0C-B1A8-3C57-1738-68DD77FF5B61}"/>
              </a:ext>
            </a:extLst>
          </p:cNvPr>
          <p:cNvSpPr txBox="1"/>
          <p:nvPr/>
        </p:nvSpPr>
        <p:spPr>
          <a:xfrm>
            <a:off x="5705062" y="3194190"/>
            <a:ext cx="6354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400" b="1" i="0" u="none" strike="noStrike" baseline="0" dirty="0">
                <a:latin typeface="BLotusBold"/>
                <a:cs typeface="B Nazanin" panose="00000400000000000000" pitchFamily="2" charset="-78"/>
              </a:rPr>
              <a:t>پس از آموزش این توانایی از فراگیر انتظار می رود: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68F731-3952-A862-B518-DB20B36F7185}"/>
              </a:ext>
            </a:extLst>
          </p:cNvPr>
          <p:cNvSpPr txBox="1"/>
          <p:nvPr/>
        </p:nvSpPr>
        <p:spPr>
          <a:xfrm>
            <a:off x="6358889" y="3871299"/>
            <a:ext cx="47078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200" b="0" i="0" u="none" strike="noStrike" baseline="0" dirty="0">
                <a:solidFill>
                  <a:srgbClr val="FF0000"/>
                </a:solidFill>
                <a:latin typeface="BLotus"/>
                <a:cs typeface="B Nazanin" panose="00000400000000000000" pitchFamily="2" charset="-78"/>
              </a:rPr>
              <a:t>1)</a:t>
            </a:r>
            <a:r>
              <a:rPr lang="fa-IR" sz="2200" b="0" i="0" u="none" strike="noStrike" baseline="0" dirty="0">
                <a:latin typeface="BLotus"/>
                <a:cs typeface="B Nazanin" panose="00000400000000000000" pitchFamily="2" charset="-78"/>
              </a:rPr>
              <a:t>کاربرد ابزارهای نقشه کشی را توضیح دهد.</a:t>
            </a:r>
            <a:endParaRPr lang="en-US" sz="2200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285974-0766-81DB-213E-2DEE583005DD}"/>
              </a:ext>
            </a:extLst>
          </p:cNvPr>
          <p:cNvSpPr txBox="1"/>
          <p:nvPr/>
        </p:nvSpPr>
        <p:spPr>
          <a:xfrm>
            <a:off x="4712307" y="4314624"/>
            <a:ext cx="6354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200" b="0" i="0" u="none" strike="noStrike" baseline="0" dirty="0">
                <a:solidFill>
                  <a:srgbClr val="FF3300"/>
                </a:solidFill>
                <a:latin typeface="BLotus"/>
                <a:cs typeface="B Nazanin" panose="00000400000000000000" pitchFamily="2" charset="-78"/>
              </a:rPr>
              <a:t>2) </a:t>
            </a:r>
            <a:r>
              <a:rPr lang="fa-IR" sz="2200" b="0" i="0" u="none" strike="noStrike" baseline="0" dirty="0">
                <a:latin typeface="BLotus"/>
                <a:cs typeface="B Nazanin" panose="00000400000000000000" pitchFamily="2" charset="-78"/>
              </a:rPr>
              <a:t>خطوط در نقشه کشی را مطابق استاندارد </a:t>
            </a:r>
            <a:r>
              <a:rPr lang="fa-IR" sz="2200" dirty="0">
                <a:latin typeface="BLotus"/>
                <a:cs typeface="B Nazanin" panose="00000400000000000000" pitchFamily="2" charset="-78"/>
              </a:rPr>
              <a:t>آی اس اُ</a:t>
            </a:r>
            <a:r>
              <a:rPr lang="fa-IR" sz="2200" b="0" i="0" u="none" strike="noStrike" baseline="0" dirty="0">
                <a:latin typeface="BLotus"/>
                <a:cs typeface="B Nazanin" panose="00000400000000000000" pitchFamily="2" charset="-78"/>
              </a:rPr>
              <a:t> توضیح دهد </a:t>
            </a:r>
            <a:endParaRPr lang="en-US" sz="2200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D06E7D-0253-8C36-20AD-C5F9B5DFDAF4}"/>
              </a:ext>
            </a:extLst>
          </p:cNvPr>
          <p:cNvSpPr txBox="1"/>
          <p:nvPr/>
        </p:nvSpPr>
        <p:spPr>
          <a:xfrm>
            <a:off x="4712307" y="4745511"/>
            <a:ext cx="6354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200" b="0" i="0" u="none" strike="noStrike" baseline="0" dirty="0">
                <a:solidFill>
                  <a:srgbClr val="FF0000"/>
                </a:solidFill>
                <a:latin typeface="BLotus"/>
                <a:cs typeface="B Nazanin" panose="00000400000000000000" pitchFamily="2" charset="-78"/>
              </a:rPr>
              <a:t>3)</a:t>
            </a:r>
            <a:r>
              <a:rPr lang="fa-IR" sz="2200" b="0" i="0" u="none" strike="noStrike" baseline="0" dirty="0">
                <a:latin typeface="BLotus"/>
                <a:cs typeface="B Nazanin" panose="00000400000000000000" pitchFamily="2" charset="-78"/>
              </a:rPr>
              <a:t> اشکال هندسی منظم را توضیح دهد.</a:t>
            </a:r>
            <a:endParaRPr lang="en-US" sz="22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03794E-4093-DD02-2154-CD5E4CD712D8}"/>
              </a:ext>
            </a:extLst>
          </p:cNvPr>
          <p:cNvSpPr txBox="1"/>
          <p:nvPr/>
        </p:nvSpPr>
        <p:spPr>
          <a:xfrm>
            <a:off x="4712307" y="5173494"/>
            <a:ext cx="6354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200" dirty="0">
                <a:solidFill>
                  <a:srgbClr val="FF0000"/>
                </a:solidFill>
                <a:latin typeface="BLotus"/>
                <a:cs typeface="B Nazanin" panose="00000400000000000000" pitchFamily="2" charset="-78"/>
              </a:rPr>
              <a:t>4) </a:t>
            </a:r>
            <a:r>
              <a:rPr lang="fa-IR" sz="2200" b="0" i="0" u="none" strike="noStrike" baseline="0" dirty="0">
                <a:latin typeface="BLotus"/>
                <a:cs typeface="B Nazanin" panose="00000400000000000000" pitchFamily="2" charset="-78"/>
              </a:rPr>
              <a:t>اشکال هندسی نامنظم را توضیح دهد.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F11EFD-A04C-150F-CB74-3A5DD471E007}"/>
              </a:ext>
            </a:extLst>
          </p:cNvPr>
          <p:cNvSpPr txBox="1"/>
          <p:nvPr/>
        </p:nvSpPr>
        <p:spPr>
          <a:xfrm>
            <a:off x="4712307" y="5616819"/>
            <a:ext cx="6354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200" b="0" i="0" u="none" strike="noStrike" baseline="0" dirty="0">
                <a:solidFill>
                  <a:srgbClr val="FF0000"/>
                </a:solidFill>
                <a:latin typeface="BLotus"/>
                <a:cs typeface="B Nazanin" panose="00000400000000000000" pitchFamily="2" charset="-78"/>
              </a:rPr>
              <a:t>5) </a:t>
            </a:r>
            <a:r>
              <a:rPr lang="fa-IR" sz="2200" b="0" i="0" u="none" strike="noStrike" baseline="0" dirty="0">
                <a:latin typeface="BLotus"/>
                <a:cs typeface="B Nazanin" panose="00000400000000000000" pitchFamily="2" charset="-78"/>
              </a:rPr>
              <a:t>با استفاده از ابزارهای نقشه کشی اشکال هندسی منظم را ترسیم کند.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05990E-10A8-B9AF-BC4B-ADFDC1B6D449}"/>
              </a:ext>
            </a:extLst>
          </p:cNvPr>
          <p:cNvSpPr txBox="1"/>
          <p:nvPr/>
        </p:nvSpPr>
        <p:spPr>
          <a:xfrm>
            <a:off x="3922643" y="6060144"/>
            <a:ext cx="71440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200" b="0" i="0" u="none" strike="noStrike" baseline="0" dirty="0">
                <a:solidFill>
                  <a:srgbClr val="FF0000"/>
                </a:solidFill>
                <a:latin typeface="BLotus"/>
                <a:cs typeface="B Nazanin" panose="00000400000000000000" pitchFamily="2" charset="-78"/>
              </a:rPr>
              <a:t>6)</a:t>
            </a:r>
            <a:r>
              <a:rPr lang="fa-IR" sz="2200" b="0" i="0" u="none" strike="noStrike" baseline="0" dirty="0">
                <a:latin typeface="BLotus"/>
                <a:cs typeface="B Nazanin" panose="00000400000000000000" pitchFamily="2" charset="-78"/>
              </a:rPr>
              <a:t> با استفاده از ابزارهای نقشه کشی اشکال هندسی نامنظم را ترسیم کند.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337ECB-C2B9-F02F-5B6C-AABA86ECF23F}"/>
              </a:ext>
            </a:extLst>
          </p:cNvPr>
          <p:cNvSpPr txBox="1"/>
          <p:nvPr/>
        </p:nvSpPr>
        <p:spPr>
          <a:xfrm>
            <a:off x="-1189382" y="6457266"/>
            <a:ext cx="6182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800" b="1" dirty="0">
                <a:solidFill>
                  <a:schemeClr val="tx2"/>
                </a:solidFill>
                <a:cs typeface="B Nazanin" panose="00000400000000000000" pitchFamily="2" charset="-78"/>
              </a:rPr>
              <a:t>پودمان شماره 1 : </a:t>
            </a:r>
            <a:r>
              <a:rPr lang="fa-IR" sz="1800" b="1" i="0" u="none" strike="noStrike" baseline="0" dirty="0">
                <a:latin typeface="BLotusBold"/>
                <a:cs typeface="B Nazanin" panose="00000400000000000000" pitchFamily="2" charset="-78"/>
              </a:rPr>
              <a:t>توانایی ترسیم اشکال هندسی</a:t>
            </a:r>
            <a:endParaRPr lang="en-US" sz="18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618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2" grpId="0"/>
      <p:bldP spid="14" grpId="0"/>
      <p:bldP spid="16" grpId="0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9BE24A-66F6-1CA3-9765-B1CA106AD4E8}"/>
              </a:ext>
            </a:extLst>
          </p:cNvPr>
          <p:cNvSpPr txBox="1"/>
          <p:nvPr/>
        </p:nvSpPr>
        <p:spPr>
          <a:xfrm>
            <a:off x="9011478" y="185530"/>
            <a:ext cx="2941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چند سوال؟؟؟</a:t>
            </a:r>
            <a:endParaRPr lang="en-US" sz="3200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77517-5D69-3A3C-6DB7-37CB1DE88F52}"/>
              </a:ext>
            </a:extLst>
          </p:cNvPr>
          <p:cNvSpPr txBox="1"/>
          <p:nvPr/>
        </p:nvSpPr>
        <p:spPr>
          <a:xfrm>
            <a:off x="5584158" y="3422508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200" b="0" i="0" u="none" strike="noStrike" baseline="0" dirty="0">
                <a:solidFill>
                  <a:srgbClr val="FF0000"/>
                </a:solidFill>
                <a:latin typeface="BLotus"/>
                <a:cs typeface="B Nazanin" panose="00000400000000000000" pitchFamily="2" charset="-78"/>
              </a:rPr>
              <a:t>8.</a:t>
            </a:r>
            <a:r>
              <a:rPr lang="fa-IR" sz="2200" b="0" i="0" u="none" strike="noStrike" baseline="0" dirty="0">
                <a:latin typeface="BLotus"/>
                <a:cs typeface="B Nazanin" panose="00000400000000000000" pitchFamily="2" charset="-78"/>
              </a:rPr>
              <a:t> آیا این شکل ها را می توانید ترسیم کنید.</a:t>
            </a:r>
            <a:endParaRPr lang="en-US" sz="2200" dirty="0"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23152-83A4-C87B-ECE6-229EBBA20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90" y="3141743"/>
            <a:ext cx="6891545" cy="16780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EC7BDE-01AF-EA1D-0FFD-04FDF9CE9913}"/>
              </a:ext>
            </a:extLst>
          </p:cNvPr>
          <p:cNvSpPr txBox="1"/>
          <p:nvPr/>
        </p:nvSpPr>
        <p:spPr>
          <a:xfrm>
            <a:off x="5495210" y="5484893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200" b="0" i="0" u="none" strike="noStrike" baseline="0" dirty="0">
                <a:solidFill>
                  <a:srgbClr val="FF0000"/>
                </a:solidFill>
                <a:latin typeface="BLotus"/>
                <a:cs typeface="B Nazanin" panose="00000400000000000000" pitchFamily="2" charset="-78"/>
              </a:rPr>
              <a:t>9. </a:t>
            </a:r>
            <a:r>
              <a:rPr lang="fa-IR" sz="2200" b="0" i="0" u="none" strike="noStrike" baseline="0" dirty="0">
                <a:latin typeface="BLotus"/>
                <a:cs typeface="B Nazanin" panose="00000400000000000000" pitchFamily="2" charset="-78"/>
              </a:rPr>
              <a:t>اين شكل ها چطور؟</a:t>
            </a:r>
            <a:endParaRPr lang="en-US" sz="2200" dirty="0">
              <a:cs typeface="B Nazanin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C3A75B-30BF-7217-873E-6FE41B228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578489" y="5039705"/>
            <a:ext cx="5062745" cy="1298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E3570-3F9B-7101-B611-B431530520B2}"/>
              </a:ext>
            </a:extLst>
          </p:cNvPr>
          <p:cNvSpPr txBox="1"/>
          <p:nvPr/>
        </p:nvSpPr>
        <p:spPr>
          <a:xfrm>
            <a:off x="-1189382" y="6457266"/>
            <a:ext cx="6182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800" b="1" dirty="0">
                <a:solidFill>
                  <a:schemeClr val="tx2"/>
                </a:solidFill>
                <a:cs typeface="B Nazanin" panose="00000400000000000000" pitchFamily="2" charset="-78"/>
              </a:rPr>
              <a:t>پودمان شماره 1 : </a:t>
            </a:r>
            <a:r>
              <a:rPr lang="fa-IR" sz="1800" b="1" i="0" u="none" strike="noStrike" baseline="0" dirty="0">
                <a:latin typeface="BLotusBold"/>
                <a:cs typeface="B Nazanin" panose="00000400000000000000" pitchFamily="2" charset="-78"/>
              </a:rPr>
              <a:t>توانایی ترسیم اشکال هندسی</a:t>
            </a:r>
            <a:endParaRPr lang="en-US" sz="18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07478-0F12-0784-13F8-349705A9CE22}"/>
              </a:ext>
            </a:extLst>
          </p:cNvPr>
          <p:cNvSpPr txBox="1"/>
          <p:nvPr/>
        </p:nvSpPr>
        <p:spPr>
          <a:xfrm>
            <a:off x="4992756" y="928455"/>
            <a:ext cx="66874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200" b="0" i="0" u="none" strike="noStrike" baseline="0" dirty="0">
                <a:solidFill>
                  <a:srgbClr val="FF0000"/>
                </a:solidFill>
                <a:latin typeface="BLotus"/>
                <a:cs typeface="B Nazanin" panose="00000400000000000000" pitchFamily="2" charset="-78"/>
              </a:rPr>
              <a:t>1. </a:t>
            </a:r>
            <a:r>
              <a:rPr lang="fa-IR" sz="2200" b="0" i="0" u="none" strike="noStrike" baseline="0" dirty="0">
                <a:latin typeface="BLotus"/>
                <a:cs typeface="B Nazanin" panose="00000400000000000000" pitchFamily="2" charset="-78"/>
              </a:rPr>
              <a:t>چند نوع مداد داریم؟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45C9A6-C1CE-54E9-41CB-CDCD6672F3DA}"/>
              </a:ext>
            </a:extLst>
          </p:cNvPr>
          <p:cNvSpPr txBox="1"/>
          <p:nvPr/>
        </p:nvSpPr>
        <p:spPr>
          <a:xfrm>
            <a:off x="4992756" y="1274962"/>
            <a:ext cx="66874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200" b="0" i="0" u="none" strike="noStrike" baseline="0" dirty="0">
                <a:solidFill>
                  <a:srgbClr val="FF0000"/>
                </a:solidFill>
                <a:latin typeface="BLotus"/>
                <a:cs typeface="B Nazanin" panose="00000400000000000000" pitchFamily="2" charset="-78"/>
              </a:rPr>
              <a:t>2.</a:t>
            </a:r>
            <a:r>
              <a:rPr lang="fa-IR" sz="2200" b="0" i="0" u="none" strike="noStrike" baseline="0" dirty="0">
                <a:latin typeface="BLotus"/>
                <a:cs typeface="B Nazanin" panose="00000400000000000000" pitchFamily="2" charset="-78"/>
              </a:rPr>
              <a:t> برای نوشتن چه مدادی مناسب است؟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E0DC38-7C55-661F-8EF9-7173E6D4EA7E}"/>
              </a:ext>
            </a:extLst>
          </p:cNvPr>
          <p:cNvSpPr txBox="1"/>
          <p:nvPr/>
        </p:nvSpPr>
        <p:spPr>
          <a:xfrm>
            <a:off x="4594356" y="1666235"/>
            <a:ext cx="70763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200" b="0" i="0" u="none" strike="noStrike" baseline="0" dirty="0">
                <a:solidFill>
                  <a:srgbClr val="FF0000"/>
                </a:solidFill>
                <a:latin typeface="BLotus"/>
                <a:cs typeface="B Nazanin" panose="00000400000000000000" pitchFamily="2" charset="-78"/>
              </a:rPr>
              <a:t>3.</a:t>
            </a:r>
            <a:r>
              <a:rPr lang="fa-IR" sz="2200" b="0" i="0" u="none" strike="noStrike" baseline="0" dirty="0">
                <a:latin typeface="BLotus"/>
                <a:cs typeface="B Nazanin" panose="00000400000000000000" pitchFamily="2" charset="-78"/>
              </a:rPr>
              <a:t> برای نقشه کشی کدام مدادها مناسب ترند؟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CCA097-484D-4192-A121-7E2A926D0EBC}"/>
              </a:ext>
            </a:extLst>
          </p:cNvPr>
          <p:cNvSpPr txBox="1"/>
          <p:nvPr/>
        </p:nvSpPr>
        <p:spPr>
          <a:xfrm>
            <a:off x="4498822" y="1996917"/>
            <a:ext cx="71718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200" b="0" i="0" u="none" strike="noStrike" baseline="0" dirty="0">
                <a:solidFill>
                  <a:srgbClr val="FF0000"/>
                </a:solidFill>
                <a:latin typeface="BBadr"/>
                <a:cs typeface="B Nazanin" panose="00000400000000000000" pitchFamily="2" charset="-78"/>
              </a:rPr>
              <a:t>4</a:t>
            </a:r>
            <a:r>
              <a:rPr lang="fa-IR" sz="2200" b="0" i="0" u="none" strike="noStrike" baseline="0" dirty="0">
                <a:solidFill>
                  <a:srgbClr val="FF0000"/>
                </a:solidFill>
                <a:latin typeface="BLotus"/>
                <a:cs typeface="B Nazanin" panose="00000400000000000000" pitchFamily="2" charset="-78"/>
              </a:rPr>
              <a:t>.</a:t>
            </a:r>
            <a:r>
              <a:rPr lang="fa-IR" sz="2200" b="0" i="0" u="none" strike="noStrike" baseline="0" dirty="0">
                <a:latin typeface="BLotus"/>
                <a:cs typeface="B Nazanin" panose="00000400000000000000" pitchFamily="2" charset="-78"/>
              </a:rPr>
              <a:t> برای اندازه گیری زاویه از چه وسیله ای استفاده می شود؟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F1109B-8E2F-4447-444A-E4060C25D110}"/>
              </a:ext>
            </a:extLst>
          </p:cNvPr>
          <p:cNvSpPr txBox="1"/>
          <p:nvPr/>
        </p:nvSpPr>
        <p:spPr>
          <a:xfrm>
            <a:off x="4451055" y="2341376"/>
            <a:ext cx="71718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200" b="0" i="0" u="none" strike="noStrike" baseline="0" dirty="0">
                <a:latin typeface="BLotus"/>
                <a:cs typeface="B Nazanin" panose="00000400000000000000" pitchFamily="2" charset="-78"/>
              </a:rPr>
              <a:t> وجود دارد؟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B Nazanin" panose="00000400000000000000" pitchFamily="2" charset="-78"/>
              </a:rPr>
              <a:t>A</a:t>
            </a:r>
            <a:r>
              <a:rPr lang="fa-IR" sz="2200" b="0" i="0" u="none" strike="noStrike" baseline="0" dirty="0">
                <a:latin typeface="BLotus"/>
                <a:cs typeface="B Nazanin" panose="00000400000000000000" pitchFamily="2" charset="-78"/>
              </a:rPr>
              <a:t>و </a:t>
            </a:r>
            <a:r>
              <a:rPr lang="fa-IR" sz="2200" b="0" i="0" u="none" strike="noStrike" baseline="0" dirty="0">
                <a:latin typeface="Times New Roman" panose="02020603050405020304" pitchFamily="18" charset="0"/>
                <a:cs typeface="B Nazanin" panose="00000400000000000000" pitchFamily="2" charset="-78"/>
              </a:rPr>
              <a:t>3</a:t>
            </a:r>
            <a:r>
              <a:rPr lang="en-US" sz="2200" b="0" i="0" u="none" strike="noStrike" baseline="0" dirty="0">
                <a:latin typeface="BLotus"/>
                <a:cs typeface="B Nazanin" panose="00000400000000000000" pitchFamily="2" charset="-78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B Nazanin" panose="00000400000000000000" pitchFamily="2" charset="-78"/>
              </a:rPr>
              <a:t>A</a:t>
            </a:r>
            <a:r>
              <a:rPr lang="fa-IR" sz="2200" dirty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5.</a:t>
            </a:r>
            <a:r>
              <a:rPr lang="fa-IR" sz="2200" b="0" i="0" u="none" strike="noStrike" baseline="0" dirty="0">
                <a:latin typeface="BLotus"/>
                <a:cs typeface="B Nazanin" panose="00000400000000000000" pitchFamily="2" charset="-78"/>
              </a:rPr>
              <a:t>چه نسبتی بین کاغذهای </a:t>
            </a:r>
            <a:r>
              <a:rPr lang="fa-IR" sz="2200" b="0" i="0" u="none" strike="noStrike" baseline="0" dirty="0">
                <a:latin typeface="Times New Roman" panose="02020603050405020304" pitchFamily="18" charset="0"/>
                <a:cs typeface="B Nazanin" panose="00000400000000000000" pitchFamily="2" charset="-78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BD039B-A8DF-1B99-9D05-077476A4A1BE}"/>
              </a:ext>
            </a:extLst>
          </p:cNvPr>
          <p:cNvSpPr txBox="1"/>
          <p:nvPr/>
        </p:nvSpPr>
        <p:spPr>
          <a:xfrm>
            <a:off x="4498822" y="2711786"/>
            <a:ext cx="71718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200" b="0" i="0" u="none" strike="noStrike" baseline="0" dirty="0">
                <a:solidFill>
                  <a:srgbClr val="FF0000"/>
                </a:solidFill>
                <a:latin typeface="BBadr"/>
                <a:cs typeface="B Nazanin" panose="00000400000000000000" pitchFamily="2" charset="-78"/>
              </a:rPr>
              <a:t>6</a:t>
            </a:r>
            <a:r>
              <a:rPr lang="fa-IR" sz="2200" b="0" i="0" u="none" strike="noStrike" baseline="0" dirty="0">
                <a:solidFill>
                  <a:srgbClr val="FF0000"/>
                </a:solidFill>
                <a:latin typeface="BLotus"/>
                <a:cs typeface="B Nazanin" panose="00000400000000000000" pitchFamily="2" charset="-78"/>
              </a:rPr>
              <a:t>.</a:t>
            </a:r>
            <a:r>
              <a:rPr lang="fa-IR" sz="2200" b="0" i="0" u="none" strike="noStrike" baseline="0" dirty="0">
                <a:latin typeface="BLotus"/>
                <a:cs typeface="B Nazanin" panose="00000400000000000000" pitchFamily="2" charset="-78"/>
              </a:rPr>
              <a:t> شابلن چیست؟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54DC3D-BF96-D839-A154-B1B3586BF4C0}"/>
              </a:ext>
            </a:extLst>
          </p:cNvPr>
          <p:cNvSpPr txBox="1"/>
          <p:nvPr/>
        </p:nvSpPr>
        <p:spPr>
          <a:xfrm>
            <a:off x="4546589" y="3059324"/>
            <a:ext cx="71718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200" dirty="0">
                <a:solidFill>
                  <a:srgbClr val="FF0000"/>
                </a:solidFill>
                <a:latin typeface="BLotus"/>
                <a:cs typeface="B Nazanin" panose="00000400000000000000" pitchFamily="2" charset="-78"/>
              </a:rPr>
              <a:t>.</a:t>
            </a:r>
            <a:r>
              <a:rPr lang="fa-IR" sz="2200" b="0" i="0" u="none" strike="noStrike" baseline="0" dirty="0">
                <a:solidFill>
                  <a:srgbClr val="FF0000"/>
                </a:solidFill>
                <a:latin typeface="BLotus"/>
                <a:cs typeface="B Nazanin" panose="00000400000000000000" pitchFamily="2" charset="-78"/>
              </a:rPr>
              <a:t>7</a:t>
            </a:r>
            <a:r>
              <a:rPr lang="fa-IR" sz="2200" b="0" i="0" u="none" strike="noStrike" baseline="0" dirty="0">
                <a:latin typeface="BLotus"/>
                <a:cs typeface="B Nazanin" panose="00000400000000000000" pitchFamily="2" charset="-78"/>
              </a:rPr>
              <a:t> پرگار چه کارهایی انجام می دهد؟</a:t>
            </a:r>
          </a:p>
        </p:txBody>
      </p:sp>
    </p:spTree>
    <p:extLst>
      <p:ext uri="{BB962C8B-B14F-4D97-AF65-F5344CB8AC3E}">
        <p14:creationId xmlns:p14="http://schemas.microsoft.com/office/powerpoint/2010/main" val="3858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5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931</TotalTime>
  <Words>294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BBadr</vt:lpstr>
      <vt:lpstr>BLotus</vt:lpstr>
      <vt:lpstr>BLotusBold</vt:lpstr>
      <vt:lpstr>Calibri</vt:lpstr>
      <vt:lpstr>Calibri Light</vt:lpstr>
      <vt:lpstr>Times New Roman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Masihaei FakhrAbad</dc:creator>
  <cp:lastModifiedBy>Alireza Masihaei FakhrAbad</cp:lastModifiedBy>
  <cp:revision>14</cp:revision>
  <dcterms:created xsi:type="dcterms:W3CDTF">2022-06-19T06:56:08Z</dcterms:created>
  <dcterms:modified xsi:type="dcterms:W3CDTF">2022-11-23T07:24:10Z</dcterms:modified>
</cp:coreProperties>
</file>