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2" r:id="rId1"/>
  </p:sldMasterIdLst>
  <p:notesMasterIdLst>
    <p:notesMasterId r:id="rId6"/>
  </p:notes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F4800"/>
    <a:srgbClr val="EBB9A5"/>
    <a:srgbClr val="FBF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03A4179-D010-4A7B-9723-7F71EAEF3B50}" type="datetimeFigureOut">
              <a:rPr lang="fa-IR" smtClean="0"/>
              <a:t>23/05/1444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EE9181-099D-4DA8-BE79-0EE5C9FB054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154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rtl="1"/>
            <a:endParaRPr lang="fa-IR" altLang="fa-IR" dirty="0"/>
          </a:p>
        </p:txBody>
      </p:sp>
    </p:spTree>
    <p:extLst>
      <p:ext uri="{BB962C8B-B14F-4D97-AF65-F5344CB8AC3E}">
        <p14:creationId xmlns:p14="http://schemas.microsoft.com/office/powerpoint/2010/main" val="322108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rtl="1"/>
            <a:endParaRPr lang="fa-I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27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 eaLnBrk="1" hangingPunct="1">
              <a:spcBef>
                <a:spcPct val="0"/>
              </a:spcBef>
            </a:pPr>
            <a:endParaRPr lang="fa-IR" altLang="fa-I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E618-F777-4B03-9D11-AD5082B295DF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4530625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485421"/>
      </p:ext>
    </p:extLst>
  </p:cSld>
  <p:clrMapOvr>
    <a:masterClrMapping/>
  </p:clrMapOvr>
  <p:transition spd="slow">
    <p:cover dir="r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5897285"/>
      </p:ext>
    </p:extLst>
  </p:cSld>
  <p:clrMapOvr>
    <a:masterClrMapping/>
  </p:clrMapOvr>
  <p:transition spd="slow">
    <p:cover dir="r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86960"/>
      </p:ext>
    </p:extLst>
  </p:cSld>
  <p:clrMapOvr>
    <a:masterClrMapping/>
  </p:clrMapOvr>
  <p:transition spd="slow">
    <p:cover dir="r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6824562"/>
      </p:ext>
    </p:extLst>
  </p:cSld>
  <p:clrMapOvr>
    <a:masterClrMapping/>
  </p:clrMapOvr>
  <p:transition spd="slow">
    <p:cover dir="r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9714232"/>
      </p:ext>
    </p:extLst>
  </p:cSld>
  <p:clrMapOvr>
    <a:masterClrMapping/>
  </p:clrMapOvr>
  <p:transition spd="slow">
    <p:cover dir="r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3588176"/>
      </p:ext>
    </p:extLst>
  </p:cSld>
  <p:clrMapOvr>
    <a:masterClrMapping/>
  </p:clrMapOvr>
  <p:transition spd="slow">
    <p:cover dir="r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20E-CF78-4798-B002-26C010B6051B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8410876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22CB-F9AD-4DE4-8B19-CF8E1864AF1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99572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79E6-7BE0-4FD2-9C71-EF817EE0455E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4922944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991D-BCA7-40BA-B00C-B6BA4A054B0B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1725829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1AFE-C3B0-4A0E-83FC-C55828E347E9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2342654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09C5-3947-4C8B-B735-66E9049918EA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3674615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F69B-A5F6-4049-9E1D-9CCDD4952F05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4211723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DBF9-299C-48B0-8DFE-4F6D5FFBC0A5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6541126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CC45-9AD0-4167-B21B-08946F0C3EC2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7048373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798-6355-41E2-A953-78EAE6DE458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151897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C78038-0EC6-4E48-87D3-BA11A8E20BE4}" type="datetime8">
              <a:rPr lang="fa-IR" smtClean="0"/>
              <a:t>16 دسامبر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2A3C-ED5B-49D4-A9FD-1FCE144086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8952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  <p:sldLayoutId id="2147484388" r:id="rId16"/>
    <p:sldLayoutId id="2147484389" r:id="rId17"/>
  </p:sldLayoutIdLst>
  <p:transition spd="slow">
    <p:cover dir="r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8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208187" y="2087495"/>
            <a:ext cx="64389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/>
            <a:endParaRPr lang="en-US" altLang="en-US" sz="4000" b="1" dirty="0">
              <a:solidFill>
                <a:schemeClr val="bg1"/>
              </a:solidFill>
              <a:latin typeface="IranNastaliq" panose="02020505000000020003" pitchFamily="18" charset="0"/>
              <a:ea typeface="Times New Roman" panose="02020603050405020304" pitchFamily="18" charset="0"/>
              <a:cs typeface="IranNastaliq" panose="02020505000000020003" pitchFamily="18" charset="0"/>
            </a:endParaRPr>
          </a:p>
          <a:p>
            <a:pPr algn="just" rtl="1"/>
            <a:r>
              <a:rPr lang="ar-SA" altLang="en-US" sz="4000" b="1" dirty="0">
                <a:solidFill>
                  <a:schemeClr val="bg1"/>
                </a:solidFill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عنوان</a:t>
            </a:r>
            <a:r>
              <a:rPr lang="fa-IR" altLang="en-US" sz="4000" b="1" dirty="0">
                <a:solidFill>
                  <a:schemeClr val="bg1"/>
                </a:solidFill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 </a:t>
            </a:r>
            <a:r>
              <a:rPr lang="ar-SA" altLang="en-US" sz="4000" b="1" dirty="0">
                <a:solidFill>
                  <a:schemeClr val="bg1"/>
                </a:solidFill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:</a:t>
            </a:r>
            <a:endParaRPr lang="fa-IR" altLang="en-US" sz="4000" b="1" dirty="0">
              <a:solidFill>
                <a:schemeClr val="bg1"/>
              </a:solidFill>
              <a:latin typeface="IranNastaliq" panose="02020505000000020003" pitchFamily="18" charset="0"/>
              <a:ea typeface="Times New Roman" panose="02020603050405020304" pitchFamily="18" charset="0"/>
              <a:cs typeface="IranNastaliq" panose="02020505000000020003" pitchFamily="18" charset="0"/>
            </a:endParaRPr>
          </a:p>
          <a:p>
            <a:pPr algn="ctr" rtl="1"/>
            <a:r>
              <a:rPr lang="fa-IR" sz="6000" dirty="0">
                <a:ln/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ارزیابی  روشهای برآورد ضریب  تشت تبخیر </a:t>
            </a:r>
            <a:r>
              <a:rPr lang="fa-IR" altLang="en-US" sz="6000" dirty="0">
                <a:solidFill>
                  <a:schemeClr val="bg1"/>
                </a:solidFill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 </a:t>
            </a:r>
            <a:r>
              <a:rPr lang="ar-SA" altLang="en-US" sz="6000" dirty="0">
                <a:solidFill>
                  <a:schemeClr val="bg1"/>
                </a:solidFill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 </a:t>
            </a:r>
            <a:r>
              <a:rPr lang="fa-IR" altLang="en-US" sz="6000" dirty="0">
                <a:solidFill>
                  <a:schemeClr val="bg1"/>
                </a:solidFill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 </a:t>
            </a:r>
            <a:endParaRPr lang="en-US" altLang="en-US" sz="5400" b="1" dirty="0">
              <a:solidFill>
                <a:schemeClr val="bg1"/>
              </a:solidFill>
              <a:latin typeface="IranNastaliq" panose="02020505000000020003" pitchFamily="18" charset="0"/>
              <a:ea typeface="Times New Roman" panose="02020603050405020304" pitchFamily="18" charset="0"/>
              <a:cs typeface="IranNastaliq" panose="020205050000000200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5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2502623"/>
            <a:ext cx="4752332" cy="43553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720951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934491" y="1470345"/>
            <a:ext cx="689479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a-IR" sz="2000" dirty="0">
                <a:cs typeface="B Zar" panose="00000400000000000000" pitchFamily="2" charset="-78"/>
              </a:rPr>
              <a:t>اصلی­ترین مسأله در بخش کشاورزی در کشور ما، موضوع آب و آبیاری است. 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ar-SA" sz="2000" dirty="0">
                <a:cs typeface="B Zar" panose="00000400000000000000" pitchFamily="2" charset="-78"/>
              </a:rPr>
              <a:t>بحران </a:t>
            </a:r>
            <a:r>
              <a:rPr lang="fa-IR" sz="2000" dirty="0">
                <a:cs typeface="B Zar" panose="00000400000000000000" pitchFamily="2" charset="-78"/>
              </a:rPr>
              <a:t>آ</a:t>
            </a:r>
            <a:r>
              <a:rPr lang="ar-SA" sz="2000" dirty="0">
                <a:cs typeface="B Zar" panose="00000400000000000000" pitchFamily="2" charset="-78"/>
              </a:rPr>
              <a:t>ب</a:t>
            </a:r>
            <a:r>
              <a:rPr lang="fa-IR" sz="2000" dirty="0">
                <a:cs typeface="B Zar" panose="00000400000000000000" pitchFamily="2" charset="-78"/>
              </a:rPr>
              <a:t>ی</a:t>
            </a:r>
            <a:r>
              <a:rPr lang="ar-SA" sz="2000" dirty="0">
                <a:cs typeface="B Zar" panose="00000400000000000000" pitchFamily="2" charset="-78"/>
              </a:rPr>
              <a:t> که امروزه مطرح است</a:t>
            </a:r>
            <a:r>
              <a:rPr lang="fa-IR" sz="2000" dirty="0">
                <a:cs typeface="B Zar" panose="00000400000000000000" pitchFamily="2" charset="-78"/>
              </a:rPr>
              <a:t> به دلیل کمبود آب نیست بلکه بیشتر به دلیل عدم مدیریت صحیح منابع آبی است.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a-IR" sz="2000" dirty="0">
                <a:cs typeface="B Zar" panose="00000400000000000000" pitchFamily="2" charset="-78"/>
              </a:rPr>
              <a:t>بیشترین میزان مصرف آب مربوط به بخش کشاورزی است و </a:t>
            </a:r>
            <a:r>
              <a:rPr lang="ar-SA" sz="2000" dirty="0">
                <a:cs typeface="B Zar" panose="00000400000000000000" pitchFamily="2" charset="-78"/>
              </a:rPr>
              <a:t>یکی از عوامل</a:t>
            </a:r>
            <a:r>
              <a:rPr lang="fa-IR" sz="2000" dirty="0">
                <a:cs typeface="B Zar" panose="00000400000000000000" pitchFamily="2" charset="-78"/>
              </a:rPr>
              <a:t> اصلی</a:t>
            </a:r>
            <a:r>
              <a:rPr lang="ar-SA" sz="2000" dirty="0">
                <a:cs typeface="B Zar" panose="00000400000000000000" pitchFamily="2" charset="-78"/>
              </a:rPr>
              <a:t> هدررفت آب</a:t>
            </a:r>
            <a:r>
              <a:rPr lang="fa-IR" sz="2000" dirty="0">
                <a:cs typeface="B Zar" panose="00000400000000000000" pitchFamily="2" charset="-78"/>
              </a:rPr>
              <a:t> در بخش کشاورزی</a:t>
            </a:r>
            <a:r>
              <a:rPr lang="ar-SA" sz="2000" dirty="0">
                <a:cs typeface="B Zar" panose="00000400000000000000" pitchFamily="2" charset="-78"/>
              </a:rPr>
              <a:t>، تبخیر</a:t>
            </a:r>
            <a:r>
              <a:rPr lang="fa-IR" sz="2000" dirty="0">
                <a:cs typeface="B Zar" panose="00000400000000000000" pitchFamily="2" charset="-78"/>
              </a:rPr>
              <a:t>و تعرق است. 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ar-SA" sz="2000" dirty="0">
                <a:cs typeface="B Zar" panose="00000400000000000000" pitchFamily="2" charset="-78"/>
              </a:rPr>
              <a:t>تبخیر و تعرق  از مهم­ترین عوامل کلیدی برای برنامه­ریزی درست و مناسب آبیاری برای بهبود راندمان آب مصرفی است. </a:t>
            </a:r>
            <a:endParaRPr lang="fa-IR" sz="2000" dirty="0"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ar-SA" sz="2000" dirty="0">
                <a:cs typeface="B Zar" panose="00000400000000000000" pitchFamily="2" charset="-78"/>
              </a:rPr>
              <a:t>با برآورد تبخیر و تعرق در نقاط مختلف می­توان نسبت به توزیع مناسب آب در سطح اراضی و بهبود مدیریت آبیاری اقدام نمود</a:t>
            </a:r>
            <a:r>
              <a:rPr lang="fa-IR" sz="2000" dirty="0">
                <a:cs typeface="B Zar" panose="00000400000000000000" pitchFamily="2" charset="-78"/>
              </a:rPr>
              <a:t>.</a:t>
            </a:r>
            <a:endParaRPr lang="en-MY" sz="2000" dirty="0">
              <a:cs typeface="B Zar" panose="00000400000000000000" pitchFamily="2" charset="-78"/>
            </a:endParaRPr>
          </a:p>
          <a:p>
            <a:pPr marL="342900" indent="-342900" algn="just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fa-IR" altLang="en-US" sz="2000" dirty="0">
              <a:cs typeface="B Nazanin" panose="00000400000000000000" pitchFamily="2" charset="-78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" y="3747892"/>
            <a:ext cx="4764899" cy="272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تصویر مرتب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" y="1048938"/>
            <a:ext cx="4803150" cy="269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43"/>
          <p:cNvSpPr txBox="1">
            <a:spLocks noChangeArrowheads="1"/>
          </p:cNvSpPr>
          <p:nvPr/>
        </p:nvSpPr>
        <p:spPr bwMode="auto">
          <a:xfrm>
            <a:off x="7914065" y="146906"/>
            <a:ext cx="16129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مقدمه</a:t>
            </a:r>
            <a:endParaRPr lang="en-US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z="2000"/>
              <a:t>2</a:t>
            </a:fld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636263630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419" y="6316663"/>
            <a:ext cx="360362" cy="20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7419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itle 1"/>
          <p:cNvSpPr txBox="1">
            <a:spLocks/>
          </p:cNvSpPr>
          <p:nvPr/>
        </p:nvSpPr>
        <p:spPr bwMode="auto">
          <a:xfrm>
            <a:off x="4678008" y="803194"/>
            <a:ext cx="55356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1225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3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742950" indent="-28575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3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143000" indent="-22860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9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600200" indent="-22860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057400" indent="-22860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5146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9718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4290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8862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r" defTabSz="457200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fa-I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تبخیر و تعرق و انواع آن:</a:t>
            </a:r>
            <a:endParaRPr lang="en-US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3912433" y="1752853"/>
            <a:ext cx="809468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rtl="1">
              <a:lnSpc>
                <a:spcPct val="150000"/>
              </a:lnSpc>
              <a:buClr>
                <a:srgbClr val="106BDA"/>
              </a:buClr>
              <a:buFont typeface="Wingdings" panose="05000000000000000000" pitchFamily="2" charset="2"/>
              <a:buChar char="ü"/>
            </a:pPr>
            <a:r>
              <a:rPr lang="fa-IR" altLang="en-US" sz="2000" dirty="0">
                <a:cs typeface="B Zar" panose="00000400000000000000" pitchFamily="2" charset="-78"/>
              </a:rPr>
              <a:t>هدر رفت آب از سطح خاک به صورت تبخیر و از سطح گیاه به صورت تعرق را تبخیر و تعرق گویند</a:t>
            </a:r>
          </a:p>
          <a:p>
            <a:pPr marL="342900" indent="-342900" algn="just" rtl="1">
              <a:lnSpc>
                <a:spcPct val="150000"/>
              </a:lnSpc>
              <a:buClr>
                <a:srgbClr val="106BDA"/>
              </a:buClr>
              <a:buFont typeface="Wingdings" panose="05000000000000000000" pitchFamily="2" charset="2"/>
              <a:buChar char="ü"/>
            </a:pPr>
            <a:r>
              <a:rPr lang="fa-IR" altLang="en-US" sz="2000" dirty="0">
                <a:cs typeface="B Zar" panose="00000400000000000000" pitchFamily="2" charset="-78"/>
              </a:rPr>
              <a:t>بر حسب میلیمتر بر زمان (روز، ماه، فصل یا سال) .</a:t>
            </a:r>
            <a:endParaRPr lang="en-US" altLang="fa-IR" sz="2400" dirty="0">
              <a:solidFill>
                <a:srgbClr val="0C5CA4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</a:pPr>
            <a:r>
              <a:rPr lang="fa-IR" alt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Zar" panose="00000400000000000000" pitchFamily="2" charset="-78"/>
              </a:rPr>
              <a:t>تبخیر و تعرق پتانسیل: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</a:pPr>
            <a:r>
              <a:rPr lang="fa-IR" altLang="fa-IR" dirty="0">
                <a:cs typeface="B Zar" panose="00000400000000000000" pitchFamily="2" charset="-78"/>
              </a:rPr>
              <a:t>ح</a:t>
            </a:r>
            <a:r>
              <a:rPr lang="ar-SA" altLang="fa-IR" dirty="0">
                <a:cs typeface="B Zar" panose="00000400000000000000" pitchFamily="2" charset="-78"/>
              </a:rPr>
              <a:t>داکثر مقدار تبخیر و تعرق</a:t>
            </a:r>
            <a:r>
              <a:rPr lang="fa-IR" altLang="fa-IR" dirty="0">
                <a:cs typeface="B Zar" panose="00000400000000000000" pitchFamily="2" charset="-78"/>
              </a:rPr>
              <a:t> از یک پوشش کامل گیاهی بدون محدودیت رطوبت در شرایط آب و هوایی مشخص.</a:t>
            </a:r>
            <a:endParaRPr lang="en-US" altLang="fa-IR" dirty="0"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</a:pPr>
            <a:r>
              <a:rPr lang="fa-IR" alt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Zar" panose="00000400000000000000" pitchFamily="2" charset="-78"/>
              </a:rPr>
              <a:t>تبخیر و تعرق واقعی: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</a:pPr>
            <a:r>
              <a:rPr lang="fa-IR" altLang="fa-IR" dirty="0">
                <a:cs typeface="B Zar" panose="00000400000000000000" pitchFamily="2" charset="-78"/>
              </a:rPr>
              <a:t>مقدار </a:t>
            </a:r>
            <a:r>
              <a:rPr lang="ar-SA" altLang="fa-IR" dirty="0">
                <a:cs typeface="B Zar" panose="00000400000000000000" pitchFamily="2" charset="-78"/>
              </a:rPr>
              <a:t>تبخیر و تعرق شرایط </a:t>
            </a:r>
            <a:r>
              <a:rPr lang="fa-IR" altLang="fa-IR" dirty="0">
                <a:cs typeface="B Zar" panose="00000400000000000000" pitchFamily="2" charset="-78"/>
              </a:rPr>
              <a:t>واقعی و تعریف شده منطقه، </a:t>
            </a:r>
            <a:r>
              <a:rPr lang="ar-SA" altLang="fa-IR" dirty="0">
                <a:cs typeface="B Zar" panose="00000400000000000000" pitchFamily="2" charset="-78"/>
              </a:rPr>
              <a:t>از لحاظ رطوبت خاك، حاصلخیزي خاک و </a:t>
            </a:r>
            <a:r>
              <a:rPr lang="fa-IR" altLang="fa-IR" dirty="0">
                <a:cs typeface="B Zar" panose="00000400000000000000" pitchFamily="2" charset="-78"/>
              </a:rPr>
              <a:t>پوشش گیاهی.</a:t>
            </a:r>
            <a:endParaRPr lang="en-US" altLang="fa-IR" dirty="0"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</a:pPr>
            <a:r>
              <a:rPr lang="fa-IR" alt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Zar" panose="00000400000000000000" pitchFamily="2" charset="-78"/>
              </a:rPr>
              <a:t>تبخیر و تعرق مرجع: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</a:pPr>
            <a:r>
              <a:rPr lang="fa-IR" altLang="fa-IR" dirty="0">
                <a:cs typeface="B Zar" panose="00000400000000000000" pitchFamily="2" charset="-78"/>
              </a:rPr>
              <a:t>حداکثر تبخیر و تعرق گیاه مرجع (چمن یا یونجه) با پوشش گیاهی کامل در شرایط مناسب بدون محدودیت رطوبت.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z="2000"/>
              <a:t>3</a:t>
            </a:fld>
            <a:endParaRPr lang="fa-I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" y="1060034"/>
            <a:ext cx="3875671" cy="5032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0951256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3769" y="6342063"/>
            <a:ext cx="360362" cy="20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3769" y="6262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2346960" y="385425"/>
            <a:ext cx="7513320" cy="10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1225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3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742950" indent="-28575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3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143000" indent="-22860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9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600200" indent="-22860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057400" indent="-228600" defTabSz="91122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5146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9718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4290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3886200" indent="-228600" defTabSz="911225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700"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ctr" defTabSz="457200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fa-I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روش های اندازه گیری تبخیر و تعرق :</a:t>
            </a:r>
            <a:endParaRPr lang="en-US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758262"/>
              </p:ext>
            </p:extLst>
          </p:nvPr>
        </p:nvGraphicFramePr>
        <p:xfrm>
          <a:off x="663678" y="1329199"/>
          <a:ext cx="10657912" cy="516413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96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87">
                <a:tc>
                  <a:txBody>
                    <a:bodyPr/>
                    <a:lstStyle/>
                    <a:p>
                      <a:pPr indent="1308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Zar" panose="00000400000000000000" pitchFamily="2" charset="-78"/>
                        </a:rPr>
                        <a:t>مثال</a:t>
                      </a:r>
                      <a:endParaRPr lang="en-MY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indent="1308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Zar" panose="00000400000000000000" pitchFamily="2" charset="-78"/>
                        </a:rPr>
                        <a:t>توصیف روش</a:t>
                      </a:r>
                      <a:endParaRPr lang="en-MY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indent="1308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Zar" panose="00000400000000000000" pitchFamily="2" charset="-78"/>
                        </a:rPr>
                        <a:t>روش</a:t>
                      </a:r>
                      <a:endParaRPr lang="en-MY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9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لایسیمتروزنی،میکرولایسیمتروزنی، لایسیمتر زهکشدار، لایسیمترهیدرولیکی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تنها روش </a:t>
                      </a:r>
                      <a:r>
                        <a:rPr lang="ar-SA" sz="1600" u="none" dirty="0">
                          <a:effectLst/>
                          <a:cs typeface="B Zar" panose="00000400000000000000" pitchFamily="2" charset="-78"/>
                        </a:rPr>
                        <a:t>اندازه­گیری مستقیم </a:t>
                      </a: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تبخیر و تعرق واقعی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لایسیمترها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877">
                <a:tc>
                  <a:txBody>
                    <a:bodyPr/>
                    <a:lstStyle/>
                    <a:p>
                      <a:pPr indent="2667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بیلان انرژی، نسبت باون، همبستگی پیچه­ای و ...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الف) روش­های مبتنی بر بیلان انرژی و اندازه­گیری­های میکروهواشناسی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روش­های مبتنی بر اندازه­گیری­های آتمسفری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پنمن، پنمن- مانتیث، فائو پنمن- مانتیث، مک کینگ، بلانی کریدل، لیناکر، هارگریوز- سامانی، جنسن و هیز، تورنت وایت، پریستلی تیلور، تشت تبخیر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روش­های مبتنی بر داده­های هواشناسی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6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روش بیلان آبی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این روش­ها مبتنی بر محاسبه بیلان رطوبت در خاک هستند.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روش­های مبتنی بر اندازه­گیری­های خاک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0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شاخص تفاوت گیاهی استاندارد شده (</a:t>
                      </a:r>
                      <a:r>
                        <a:rPr lang="en-US" sz="1600" dirty="0">
                          <a:effectLst/>
                          <a:cs typeface="B Zar" panose="00000400000000000000" pitchFamily="2" charset="-78"/>
                        </a:rPr>
                        <a:t>NDVI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) و ...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اساس این روش­ها بکارگیری تکنیک سنجش از دور و استفاده از تصاویر ماهواره­ای است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Zar" panose="00000400000000000000" pitchFamily="2" charset="-78"/>
                        </a:rPr>
                        <a:t>روش­های مبتنی بر اندازه­گیری­های گیاهی</a:t>
                      </a:r>
                      <a:endParaRPr lang="en-MY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9828" marR="4982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391832" y="3200400"/>
            <a:ext cx="2929758" cy="70561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884904" y="4203290"/>
            <a:ext cx="958644" cy="44245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A3C-ED5B-49D4-A9FD-1FCE1440865B}" type="slidenum">
              <a:rPr lang="fa-IR" sz="2000"/>
              <a:t>4</a:t>
            </a:fld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954198962"/>
      </p:ext>
    </p:extLst>
  </p:cSld>
  <p:clrMapOvr>
    <a:masterClrMapping/>
  </p:clrMapOvr>
  <p:transition spd="slow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5683</TotalTime>
  <Words>429</Words>
  <Application>Microsoft Office PowerPoint</Application>
  <PresentationFormat>Widescreen</PresentationFormat>
  <Paragraphs>39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IranNastaliq</vt:lpstr>
      <vt:lpstr>Times New Roman</vt:lpstr>
      <vt:lpstr>Verdana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userr</dc:creator>
  <cp:lastModifiedBy>m</cp:lastModifiedBy>
  <cp:revision>277</cp:revision>
  <dcterms:created xsi:type="dcterms:W3CDTF">2017-02-10T13:47:57Z</dcterms:created>
  <dcterms:modified xsi:type="dcterms:W3CDTF">2022-12-16T19:58:59Z</dcterms:modified>
</cp:coreProperties>
</file>