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299" r:id="rId2"/>
    <p:sldId id="287" r:id="rId3"/>
    <p:sldId id="300" r:id="rId4"/>
    <p:sldId id="301" r:id="rId5"/>
    <p:sldId id="409" r:id="rId6"/>
    <p:sldId id="410" r:id="rId7"/>
    <p:sldId id="411" r:id="rId8"/>
    <p:sldId id="630" r:id="rId9"/>
    <p:sldId id="333" r:id="rId10"/>
    <p:sldId id="315" r:id="rId11"/>
    <p:sldId id="520" r:id="rId12"/>
    <p:sldId id="296" r:id="rId13"/>
    <p:sldId id="506" r:id="rId14"/>
    <p:sldId id="359" r:id="rId15"/>
    <p:sldId id="386" r:id="rId16"/>
    <p:sldId id="387" r:id="rId17"/>
    <p:sldId id="549" r:id="rId18"/>
    <p:sldId id="550" r:id="rId19"/>
    <p:sldId id="388" r:id="rId20"/>
    <p:sldId id="509" r:id="rId21"/>
    <p:sldId id="389" r:id="rId22"/>
    <p:sldId id="390" r:id="rId23"/>
    <p:sldId id="363" r:id="rId24"/>
    <p:sldId id="594" r:id="rId25"/>
    <p:sldId id="588" r:id="rId26"/>
    <p:sldId id="590" r:id="rId27"/>
    <p:sldId id="598" r:id="rId28"/>
    <p:sldId id="376" r:id="rId29"/>
    <p:sldId id="500" r:id="rId30"/>
    <p:sldId id="344" r:id="rId31"/>
    <p:sldId id="406" r:id="rId32"/>
  </p:sldIdLst>
  <p:sldSz cx="9144000" cy="6858000" type="screen4x3"/>
  <p:notesSz cx="6858000" cy="9144000"/>
  <p:embeddedFontLst>
    <p:embeddedFont>
      <p:font typeface="Arial Unicode MS" panose="020B0604020202020204" charset="-128"/>
      <p:regular r:id="rId35"/>
    </p:embeddedFont>
    <p:embeddedFont>
      <p:font typeface="B Lotus" panose="00000400000000000000" pitchFamily="2" charset="-78"/>
      <p:regular r:id="rId36"/>
      <p:bold r:id="rId37"/>
    </p:embeddedFont>
    <p:embeddedFont>
      <p:font typeface="Arabic Transparent" panose="020B0604020202020204" pitchFamily="34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B Badr" panose="00000400000000000000" pitchFamily="2" charset="-78"/>
      <p:regular r:id="rId45"/>
      <p:bold r:id="rId46"/>
    </p:embeddedFont>
    <p:embeddedFont>
      <p:font typeface="Wingdings 2" panose="05020102010507070707" pitchFamily="18" charset="2"/>
      <p:regular r:id="rId47"/>
    </p:embeddedFont>
  </p:embeddedFont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1pPr>
    <a:lvl2pPr marL="4572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2pPr>
    <a:lvl3pPr marL="9144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3pPr>
    <a:lvl4pPr marL="13716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4pPr>
    <a:lvl5pPr marL="18288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5pPr>
    <a:lvl6pPr marL="2286000" algn="r" defTabSz="914400" rtl="1" eaLnBrk="1" latinLnBrk="0" hangingPunct="1"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6pPr>
    <a:lvl7pPr marL="2743200" algn="r" defTabSz="914400" rtl="1" eaLnBrk="1" latinLnBrk="0" hangingPunct="1"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7pPr>
    <a:lvl8pPr marL="3200400" algn="r" defTabSz="914400" rtl="1" eaLnBrk="1" latinLnBrk="0" hangingPunct="1"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8pPr>
    <a:lvl9pPr marL="3657600" algn="r" defTabSz="914400" rtl="1" eaLnBrk="1" latinLnBrk="0" hangingPunct="1">
      <a:defRPr sz="3000" kern="1200">
        <a:solidFill>
          <a:schemeClr val="tx1"/>
        </a:solidFill>
        <a:latin typeface="Arial" pitchFamily="34" charset="0"/>
        <a:ea typeface="+mn-ea"/>
        <a:cs typeface="B Badr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51B1"/>
    <a:srgbClr val="FFCCFF"/>
    <a:srgbClr val="66FFFF"/>
    <a:srgbClr val="FCA6D7"/>
    <a:srgbClr val="FFFF99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02" autoAdjust="0"/>
    <p:restoredTop sz="96399" autoAdjust="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176"/>
    </p:cViewPr>
  </p:sorterViewPr>
  <p:notesViewPr>
    <p:cSldViewPr>
      <p:cViewPr varScale="1">
        <p:scale>
          <a:sx n="33" d="100"/>
          <a:sy n="33" d="100"/>
        </p:scale>
        <p:origin x="-16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yugftydtrderts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5770DB8-32D5-48A3-AB39-3D347A0B17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yugftydtrderts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17857D9-434E-431D-97CB-3C5A633D92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15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94DDD-60E5-4D3A-917A-ABF3460BD8DA}" type="slidenum">
              <a:rPr lang="fa-IR" smtClean="0"/>
              <a:pPr/>
              <a:t>1</a:t>
            </a:fld>
            <a:endParaRPr lang="en-US" smtClean="0"/>
          </a:p>
        </p:txBody>
      </p:sp>
      <p:sp>
        <p:nvSpPr>
          <p:cNvPr id="315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860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A1D40-619F-4E22-959A-AA0A4FC78F25}" type="slidenum">
              <a:rPr lang="fa-IR" smtClean="0"/>
              <a:pPr/>
              <a:t>11</a:t>
            </a:fld>
            <a:endParaRPr lang="en-US" smtClean="0"/>
          </a:p>
        </p:txBody>
      </p:sp>
      <p:sp>
        <p:nvSpPr>
          <p:cNvPr id="386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96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BBB7F-AC89-4DAC-8FB2-03BC3854C529}" type="slidenum">
              <a:rPr lang="fa-IR" smtClean="0"/>
              <a:pPr/>
              <a:t>12</a:t>
            </a:fld>
            <a:endParaRPr lang="en-US" smtClean="0"/>
          </a:p>
        </p:txBody>
      </p:sp>
      <p:sp>
        <p:nvSpPr>
          <p:cNvPr id="396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97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5E6DF-FAC0-4AED-BD11-280D855C0390}" type="slidenum">
              <a:rPr lang="fa-IR" smtClean="0"/>
              <a:pPr/>
              <a:t>13</a:t>
            </a:fld>
            <a:endParaRPr lang="en-US" smtClean="0"/>
          </a:p>
        </p:txBody>
      </p:sp>
      <p:sp>
        <p:nvSpPr>
          <p:cNvPr id="397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98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52518-5EEB-467D-A3D3-B225BE4FB2FB}" type="slidenum">
              <a:rPr lang="fa-IR" smtClean="0"/>
              <a:pPr/>
              <a:t>14</a:t>
            </a:fld>
            <a:endParaRPr lang="en-US" smtClean="0"/>
          </a:p>
        </p:txBody>
      </p:sp>
      <p:sp>
        <p:nvSpPr>
          <p:cNvPr id="398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18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68F5B-AE02-45BE-9609-9E5062FFE8DF}" type="slidenum">
              <a:rPr lang="fa-IR" smtClean="0"/>
              <a:pPr/>
              <a:t>15</a:t>
            </a:fld>
            <a:endParaRPr lang="en-US" smtClean="0"/>
          </a:p>
        </p:txBody>
      </p:sp>
      <p:sp>
        <p:nvSpPr>
          <p:cNvPr id="418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19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3FCA6-9727-484E-A395-19C5025FEDF4}" type="slidenum">
              <a:rPr lang="fa-IR" smtClean="0"/>
              <a:pPr/>
              <a:t>16</a:t>
            </a:fld>
            <a:endParaRPr lang="en-US" smtClean="0"/>
          </a:p>
        </p:txBody>
      </p:sp>
      <p:sp>
        <p:nvSpPr>
          <p:cNvPr id="419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0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CD896-EDC5-4F37-B540-259734B189C5}" type="slidenum">
              <a:rPr lang="fa-IR" smtClean="0"/>
              <a:pPr/>
              <a:t>17</a:t>
            </a:fld>
            <a:endParaRPr lang="en-US" smtClean="0"/>
          </a:p>
        </p:txBody>
      </p:sp>
      <p:sp>
        <p:nvSpPr>
          <p:cNvPr id="420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1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DDFCA-AD0F-4704-BA49-2A7083E1C3BB}" type="slidenum">
              <a:rPr lang="fa-IR" smtClean="0"/>
              <a:pPr/>
              <a:t>18</a:t>
            </a:fld>
            <a:endParaRPr lang="en-US" smtClean="0"/>
          </a:p>
        </p:txBody>
      </p:sp>
      <p:sp>
        <p:nvSpPr>
          <p:cNvPr id="421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2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9E5BA-6FBF-4FAD-82F7-5556E6044A9F}" type="slidenum">
              <a:rPr lang="fa-IR" smtClean="0"/>
              <a:pPr/>
              <a:t>19</a:t>
            </a:fld>
            <a:endParaRPr lang="en-US" smtClean="0"/>
          </a:p>
        </p:txBody>
      </p:sp>
      <p:sp>
        <p:nvSpPr>
          <p:cNvPr id="422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3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ADE47-A495-41E2-9BA4-0F5E5EEDF326}" type="slidenum">
              <a:rPr lang="fa-IR" smtClean="0"/>
              <a:pPr/>
              <a:t>20</a:t>
            </a:fld>
            <a:endParaRPr lang="en-US" smtClean="0"/>
          </a:p>
        </p:txBody>
      </p:sp>
      <p:sp>
        <p:nvSpPr>
          <p:cNvPr id="423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16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85B35-4123-47E7-89D2-6823CF70E88E}" type="slidenum">
              <a:rPr lang="fa-IR" smtClean="0"/>
              <a:pPr/>
              <a:t>2</a:t>
            </a:fld>
            <a:endParaRPr lang="en-US" smtClean="0"/>
          </a:p>
        </p:txBody>
      </p:sp>
      <p:sp>
        <p:nvSpPr>
          <p:cNvPr id="316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4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C884C-4663-478D-A1F9-719343652C45}" type="slidenum">
              <a:rPr lang="fa-IR" smtClean="0"/>
              <a:pPr/>
              <a:t>21</a:t>
            </a:fld>
            <a:endParaRPr lang="en-US" smtClean="0"/>
          </a:p>
        </p:txBody>
      </p:sp>
      <p:sp>
        <p:nvSpPr>
          <p:cNvPr id="424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5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E9754-BD7A-451E-A36C-63A780CF950B}" type="slidenum">
              <a:rPr lang="fa-IR" smtClean="0"/>
              <a:pPr/>
              <a:t>22</a:t>
            </a:fld>
            <a:endParaRPr lang="en-US" smtClean="0"/>
          </a:p>
        </p:txBody>
      </p:sp>
      <p:sp>
        <p:nvSpPr>
          <p:cNvPr id="425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7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CBCAD-AB97-4D87-88A1-EC711BC5ABBE}" type="slidenum">
              <a:rPr lang="fa-IR" smtClean="0"/>
              <a:pPr/>
              <a:t>23</a:t>
            </a:fld>
            <a:endParaRPr lang="en-US" smtClean="0"/>
          </a:p>
        </p:txBody>
      </p:sp>
      <p:sp>
        <p:nvSpPr>
          <p:cNvPr id="427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28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A594-DD78-46A4-B2B6-8F619A77805E}" type="slidenum">
              <a:rPr lang="fa-IR" smtClean="0"/>
              <a:pPr/>
              <a:t>24</a:t>
            </a:fld>
            <a:endParaRPr lang="en-US" smtClean="0"/>
          </a:p>
        </p:txBody>
      </p:sp>
      <p:sp>
        <p:nvSpPr>
          <p:cNvPr id="428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57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7039-26F6-4877-A030-AEEC7D4F306F}" type="slidenum">
              <a:rPr lang="fa-IR" smtClean="0"/>
              <a:pPr/>
              <a:t>25</a:t>
            </a:fld>
            <a:endParaRPr lang="en-US" smtClean="0"/>
          </a:p>
        </p:txBody>
      </p:sp>
      <p:sp>
        <p:nvSpPr>
          <p:cNvPr id="457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58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B7D39-E9EA-4EA5-A80C-94336038CEAD}" type="slidenum">
              <a:rPr lang="fa-IR" smtClean="0"/>
              <a:pPr/>
              <a:t>26</a:t>
            </a:fld>
            <a:endParaRPr lang="en-US" smtClean="0"/>
          </a:p>
        </p:txBody>
      </p:sp>
      <p:sp>
        <p:nvSpPr>
          <p:cNvPr id="458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66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A61D7-2478-4FAB-89CF-1E8A048F68CF}" type="slidenum">
              <a:rPr lang="fa-IR" smtClean="0"/>
              <a:pPr/>
              <a:t>27</a:t>
            </a:fld>
            <a:endParaRPr lang="en-US" smtClean="0"/>
          </a:p>
        </p:txBody>
      </p:sp>
      <p:sp>
        <p:nvSpPr>
          <p:cNvPr id="466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67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16937-B623-463C-8BDF-0F1E7D56E134}" type="slidenum">
              <a:rPr lang="fa-IR" smtClean="0"/>
              <a:pPr/>
              <a:t>28</a:t>
            </a:fld>
            <a:endParaRPr lang="en-US" smtClean="0"/>
          </a:p>
        </p:txBody>
      </p:sp>
      <p:sp>
        <p:nvSpPr>
          <p:cNvPr id="467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689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FB0AB-21CC-43C9-8D6D-F83E192EB927}" type="slidenum">
              <a:rPr lang="fa-IR" smtClean="0"/>
              <a:pPr/>
              <a:t>29</a:t>
            </a:fld>
            <a:endParaRPr lang="en-US" smtClean="0"/>
          </a:p>
        </p:txBody>
      </p:sp>
      <p:sp>
        <p:nvSpPr>
          <p:cNvPr id="468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85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E64A0-AF25-4EB7-8CBB-60E46C67D3E0}" type="slidenum">
              <a:rPr lang="fa-IR" smtClean="0"/>
              <a:pPr/>
              <a:t>30</a:t>
            </a:fld>
            <a:endParaRPr lang="en-US" smtClean="0"/>
          </a:p>
        </p:txBody>
      </p:sp>
      <p:sp>
        <p:nvSpPr>
          <p:cNvPr id="485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17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31F05-C8A5-4039-86A3-B4194EB92078}" type="slidenum">
              <a:rPr lang="fa-IR" smtClean="0"/>
              <a:pPr/>
              <a:t>3</a:t>
            </a:fld>
            <a:endParaRPr lang="en-US" smtClean="0"/>
          </a:p>
        </p:txBody>
      </p:sp>
      <p:sp>
        <p:nvSpPr>
          <p:cNvPr id="317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498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99C8E-AB0D-44C7-A98D-CB431B83E3DC}" type="slidenum">
              <a:rPr lang="fa-IR" smtClean="0"/>
              <a:pPr/>
              <a:t>31</a:t>
            </a:fld>
            <a:endParaRPr lang="en-US" smtClean="0"/>
          </a:p>
        </p:txBody>
      </p:sp>
      <p:sp>
        <p:nvSpPr>
          <p:cNvPr id="498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18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2C3EB-1290-4BAC-AADB-9EDC9D767B19}" type="slidenum">
              <a:rPr lang="fa-IR" smtClean="0"/>
              <a:pPr/>
              <a:t>4</a:t>
            </a:fld>
            <a:endParaRPr lang="en-US" smtClean="0"/>
          </a:p>
        </p:txBody>
      </p:sp>
      <p:sp>
        <p:nvSpPr>
          <p:cNvPr id="318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43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FE21F-C1C5-463F-88D2-5D150DCAF26C}" type="slidenum">
              <a:rPr lang="fa-IR" smtClean="0"/>
              <a:pPr/>
              <a:t>5</a:t>
            </a:fld>
            <a:endParaRPr lang="en-US" smtClean="0"/>
          </a:p>
        </p:txBody>
      </p:sp>
      <p:sp>
        <p:nvSpPr>
          <p:cNvPr id="343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44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EC074-117A-43DE-A463-B5D795474023}" type="slidenum">
              <a:rPr lang="fa-IR" smtClean="0"/>
              <a:pPr/>
              <a:t>6</a:t>
            </a:fld>
            <a:endParaRPr lang="en-US" smtClean="0"/>
          </a:p>
        </p:txBody>
      </p:sp>
      <p:sp>
        <p:nvSpPr>
          <p:cNvPr id="344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45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086E3-A63B-4C56-B121-7B6015300216}" type="slidenum">
              <a:rPr lang="fa-IR" smtClean="0"/>
              <a:pPr/>
              <a:t>7</a:t>
            </a:fld>
            <a:endParaRPr lang="en-US" smtClean="0"/>
          </a:p>
        </p:txBody>
      </p:sp>
      <p:sp>
        <p:nvSpPr>
          <p:cNvPr id="34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65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AF5EC-AE10-4094-948D-F7FF676EC43E}" type="slidenum">
              <a:rPr lang="fa-IR" smtClean="0"/>
              <a:pPr/>
              <a:t>9</a:t>
            </a:fld>
            <a:endParaRPr lang="en-US" smtClean="0"/>
          </a:p>
        </p:txBody>
      </p:sp>
      <p:sp>
        <p:nvSpPr>
          <p:cNvPr id="365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yugftydtrderts</a:t>
            </a:r>
          </a:p>
        </p:txBody>
      </p:sp>
      <p:sp>
        <p:nvSpPr>
          <p:cNvPr id="374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CD98E-CE3C-482A-A53A-5F2ACCC1DCC4}" type="slidenum">
              <a:rPr lang="fa-IR" smtClean="0"/>
              <a:pPr/>
              <a:t>10</a:t>
            </a:fld>
            <a:endParaRPr lang="en-US" smtClean="0"/>
          </a:p>
        </p:txBody>
      </p:sp>
      <p:sp>
        <p:nvSpPr>
          <p:cNvPr id="374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703-97EC-478B-B006-A44DE83EF1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096E-8F3E-4515-9D28-A8000EB203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32C8-264F-4F33-A86D-50FDB537EA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A59E-2AD4-4907-901B-DEDC611E37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3D72-2931-4819-89F4-D56BC2A1C7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57FB-4069-4A6C-A3EE-ACA5EA8B1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A6A-0353-45BB-A026-271F234659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F5A-6CF2-44C7-9C94-A8E4138747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D750-08DB-422A-A84E-09AFDD1C55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C7F3-FEA4-42BF-ADFB-195085C2D2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AD01-A92B-4F9B-A3C8-82B4B5E485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2780-0E5F-46AB-AE3C-7E8566EB49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C701-EC53-4B7E-A616-0BF6B13603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220D-7CF2-40FC-B566-45B9D64F80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417C-3AD9-4177-8C9A-2BD3334A8F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cs typeface="+mn-cs"/>
              </a:defRPr>
            </a:lvl1pPr>
          </a:lstStyle>
          <a:p>
            <a:pPr>
              <a:defRPr/>
            </a:pPr>
            <a:fld id="{F00B8910-FED6-4ECB-BF95-DCD0DBED81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7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47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7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47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47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slide" Target="slide23.xml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22.xml"/><Relationship Id="rId7" Type="http://schemas.openxmlformats.org/officeDocument/2006/relationships/slide" Target="slide22.xml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1.jpeg"/><Relationship Id="rId9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7"/>
          <p:cNvGrpSpPr>
            <a:grpSpLocks/>
          </p:cNvGrpSpPr>
          <p:nvPr/>
        </p:nvGrpSpPr>
        <p:grpSpPr bwMode="auto">
          <a:xfrm>
            <a:off x="1295400" y="228600"/>
            <a:ext cx="7467600" cy="838200"/>
            <a:chOff x="816" y="432"/>
            <a:chExt cx="4704" cy="528"/>
          </a:xfrm>
        </p:grpSpPr>
        <p:sp useBgFill="1">
          <p:nvSpPr>
            <p:cNvPr id="153605" name="AutoShape 3"/>
            <p:cNvSpPr>
              <a:spLocks noChangeArrowheads="1"/>
            </p:cNvSpPr>
            <p:nvPr/>
          </p:nvSpPr>
          <p:spPr bwMode="auto">
            <a:xfrm>
              <a:off x="4464" y="480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cs typeface="Arial" pitchFamily="34" charset="0"/>
              </a:endParaRPr>
            </a:p>
          </p:txBody>
        </p:sp>
        <p:sp useBgFill="1">
          <p:nvSpPr>
            <p:cNvPr id="153606" name="AutoShape 4"/>
            <p:cNvSpPr>
              <a:spLocks noChangeArrowheads="1"/>
            </p:cNvSpPr>
            <p:nvPr/>
          </p:nvSpPr>
          <p:spPr bwMode="auto">
            <a:xfrm>
              <a:off x="816" y="432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177157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1905000" y="2057400"/>
            <a:ext cx="533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6000"/>
              <a:t>بسم الله الرحمن الرحيم</a:t>
            </a:r>
            <a:endParaRPr lang="en-US" sz="60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8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15" dur="3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0" grpId="1"/>
      <p:bldP spid="17716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2"/>
          <p:cNvGrpSpPr>
            <a:grpSpLocks/>
          </p:cNvGrpSpPr>
          <p:nvPr/>
        </p:nvGrpSpPr>
        <p:grpSpPr bwMode="auto">
          <a:xfrm>
            <a:off x="1295400" y="152400"/>
            <a:ext cx="7467600" cy="838200"/>
            <a:chOff x="816" y="144"/>
            <a:chExt cx="4704" cy="528"/>
          </a:xfrm>
        </p:grpSpPr>
        <p:sp useBgFill="1">
          <p:nvSpPr>
            <p:cNvPr id="26648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400" b="1"/>
                <a:t>فصل دهم</a:t>
              </a:r>
              <a:endParaRPr lang="en-US" sz="2400" b="1"/>
            </a:p>
          </p:txBody>
        </p:sp>
        <p:sp useBgFill="1">
          <p:nvSpPr>
            <p:cNvPr id="26649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 b="1"/>
            </a:p>
          </p:txBody>
        </p:sp>
      </p:grpSp>
      <p:pic>
        <p:nvPicPr>
          <p:cNvPr id="26630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8670925" y="3475038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/>
            <a:endParaRPr lang="en-US" sz="1800">
              <a:cs typeface="Arial" pitchFamily="34" charset="0"/>
            </a:endParaRP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1371600" y="381000"/>
            <a:ext cx="5494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/>
              <a:t>آزمونهاي يك دامنه يا يك طرفه </a:t>
            </a:r>
            <a:r>
              <a:rPr lang="en-US" sz="2400" b="1"/>
              <a:t>one tailed tests</a:t>
            </a: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5029200" y="3352800"/>
            <a:ext cx="281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بسته به صورت مسئله :</a:t>
            </a:r>
            <a:endParaRPr lang="en-US"/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6553200" y="2819400"/>
            <a:ext cx="1828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فرض خلاف:</a:t>
            </a:r>
            <a:endParaRPr lang="en-US"/>
          </a:p>
        </p:txBody>
      </p: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685800" y="1676400"/>
          <a:ext cx="2590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5" imgW="1041120" imgH="228600" progId="Equation.3">
                  <p:embed/>
                </p:oleObj>
              </mc:Choice>
              <mc:Fallback>
                <p:oleObj name="Equation" r:id="rId5" imgW="10411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2590800" cy="692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6629400" y="1752600"/>
            <a:ext cx="1600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فرض صفر:</a:t>
            </a:r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57200" y="2752725"/>
            <a:ext cx="3352800" cy="2200275"/>
            <a:chOff x="288" y="1734"/>
            <a:chExt cx="2112" cy="1386"/>
          </a:xfrm>
        </p:grpSpPr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12" y="2160"/>
              <a:ext cx="28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/>
                <a:t>يا</a:t>
              </a:r>
              <a:endParaRPr lang="en-US"/>
            </a:p>
          </p:txBody>
        </p:sp>
        <p:graphicFrame>
          <p:nvGraphicFramePr>
            <p:cNvPr id="26627" name="Object 6"/>
            <p:cNvGraphicFramePr>
              <a:graphicFrameLocks noChangeAspect="1"/>
            </p:cNvGraphicFramePr>
            <p:nvPr/>
          </p:nvGraphicFramePr>
          <p:xfrm>
            <a:off x="306" y="1734"/>
            <a:ext cx="1422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Equation" r:id="rId7" imgW="825480" imgH="457200" progId="Equation.3">
                    <p:embed/>
                  </p:oleObj>
                </mc:Choice>
                <mc:Fallback>
                  <p:oleObj name="Equation" r:id="rId7" imgW="825480" imgH="457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1734"/>
                          <a:ext cx="1422" cy="78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5" name="Text Box 23"/>
            <p:cNvSpPr txBox="1">
              <a:spLocks noChangeArrowheads="1"/>
            </p:cNvSpPr>
            <p:nvPr/>
          </p:nvSpPr>
          <p:spPr bwMode="auto">
            <a:xfrm>
              <a:off x="1392" y="1776"/>
              <a:ext cx="69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E2635"/>
                  </a:solidFill>
                </a:rPr>
                <a:t>&gt;</a:t>
              </a:r>
              <a:r>
                <a:rPr lang="en-US"/>
                <a:t> </a:t>
              </a:r>
              <a:r>
                <a:rPr lang="en-US" sz="2200"/>
                <a:t>0</a:t>
              </a:r>
            </a:p>
          </p:txBody>
        </p:sp>
        <p:grpSp>
          <p:nvGrpSpPr>
            <p:cNvPr id="26646" name="Group 37"/>
            <p:cNvGrpSpPr>
              <a:grpSpLocks/>
            </p:cNvGrpSpPr>
            <p:nvPr/>
          </p:nvGrpSpPr>
          <p:grpSpPr bwMode="auto">
            <a:xfrm>
              <a:off x="288" y="2400"/>
              <a:ext cx="1728" cy="720"/>
              <a:chOff x="1921" y="2097"/>
              <a:chExt cx="1296" cy="585"/>
            </a:xfrm>
          </p:grpSpPr>
          <p:graphicFrame>
            <p:nvGraphicFramePr>
              <p:cNvPr id="26628" name="Object 38"/>
              <p:cNvGraphicFramePr>
                <a:graphicFrameLocks noChangeAspect="1"/>
              </p:cNvGraphicFramePr>
              <p:nvPr/>
            </p:nvGraphicFramePr>
            <p:xfrm>
              <a:off x="1921" y="2154"/>
              <a:ext cx="953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40" name="Equation" r:id="rId9" imgW="825480" imgH="457200" progId="Equation.3">
                      <p:embed/>
                    </p:oleObj>
                  </mc:Choice>
                  <mc:Fallback>
                    <p:oleObj name="Equation" r:id="rId9" imgW="825480" imgH="4572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1" y="2154"/>
                            <a:ext cx="953" cy="52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47" name="Text Box 39"/>
              <p:cNvSpPr txBox="1">
                <a:spLocks noChangeArrowheads="1"/>
              </p:cNvSpPr>
              <p:nvPr/>
            </p:nvSpPr>
            <p:spPr bwMode="auto">
              <a:xfrm>
                <a:off x="2737" y="2097"/>
                <a:ext cx="480" cy="3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rgbClr val="6EFB5B"/>
                    </a:solidFill>
                  </a:rPr>
                  <a:t>&lt;</a:t>
                </a:r>
                <a:r>
                  <a:rPr lang="en-US"/>
                  <a:t> </a:t>
                </a:r>
                <a:r>
                  <a:rPr lang="en-US" sz="2200"/>
                  <a:t>0</a:t>
                </a:r>
              </a:p>
            </p:txBody>
          </p:sp>
        </p:grpSp>
      </p:grpSp>
      <p:sp>
        <p:nvSpPr>
          <p:cNvPr id="26637" name="Line 44"/>
          <p:cNvSpPr>
            <a:spLocks noChangeShapeType="1"/>
          </p:cNvSpPr>
          <p:nvPr/>
        </p:nvSpPr>
        <p:spPr bwMode="auto">
          <a:xfrm flipH="1">
            <a:off x="4038600" y="3962400"/>
            <a:ext cx="91440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09966" name="AutoShape 46"/>
          <p:cNvSpPr>
            <a:spLocks noChangeArrowheads="1"/>
          </p:cNvSpPr>
          <p:nvPr/>
        </p:nvSpPr>
        <p:spPr bwMode="auto">
          <a:xfrm rot="1401334">
            <a:off x="3657600" y="32004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67" name="AutoShape 47"/>
          <p:cNvSpPr>
            <a:spLocks noChangeArrowheads="1"/>
          </p:cNvSpPr>
          <p:nvPr/>
        </p:nvSpPr>
        <p:spPr bwMode="auto">
          <a:xfrm rot="-1489978">
            <a:off x="3733800" y="38862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0" y="4800600"/>
            <a:ext cx="8785225" cy="1616075"/>
            <a:chOff x="0" y="3024"/>
            <a:chExt cx="5534" cy="1018"/>
          </a:xfrm>
        </p:grpSpPr>
        <p:sp>
          <p:nvSpPr>
            <p:cNvPr id="26641" name="Rectangle 10"/>
            <p:cNvSpPr>
              <a:spLocks noChangeArrowheads="1"/>
            </p:cNvSpPr>
            <p:nvPr/>
          </p:nvSpPr>
          <p:spPr bwMode="auto">
            <a:xfrm>
              <a:off x="0" y="3120"/>
              <a:ext cx="5534" cy="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a-IR" b="1">
                  <a:latin typeface="Times New Roman" pitchFamily="18" charset="0"/>
                  <a:cs typeface="Times New Roman" pitchFamily="18" charset="0"/>
                </a:rPr>
                <a:t>مثال </a:t>
              </a:r>
              <a:r>
                <a:rPr lang="fa-IR">
                  <a:latin typeface="Times New Roman" pitchFamily="18" charset="0"/>
                  <a:cs typeface="Times New Roman" pitchFamily="18" charset="0"/>
                </a:rPr>
                <a:t>:  ميانگين قد پسران دبيرستاني         از ميانگين قد دختران</a:t>
              </a:r>
            </a:p>
            <a:p>
              <a:endParaRPr lang="fa-IR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a-IR">
                  <a:latin typeface="Times New Roman" pitchFamily="18" charset="0"/>
                  <a:cs typeface="Times New Roman" pitchFamily="18" charset="0"/>
                </a:rPr>
                <a:t> دبيرستاني است.</a:t>
              </a:r>
              <a:r>
                <a:rPr lang="en-US" sz="1400">
                  <a:cs typeface="Times New Roman" pitchFamily="18" charset="0"/>
                </a:rPr>
                <a:t> </a:t>
              </a:r>
            </a:p>
          </p:txBody>
        </p:sp>
        <p:sp>
          <p:nvSpPr>
            <p:cNvPr id="26642" name="Text Box 49"/>
            <p:cNvSpPr txBox="1">
              <a:spLocks noChangeArrowheads="1"/>
            </p:cNvSpPr>
            <p:nvPr/>
          </p:nvSpPr>
          <p:spPr bwMode="auto">
            <a:xfrm>
              <a:off x="2256" y="3024"/>
              <a:ext cx="57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>
                  <a:solidFill>
                    <a:srgbClr val="FF0000"/>
                  </a:solidFill>
                </a:rPr>
                <a:t>بيشتر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643" name="Text Box 50"/>
            <p:cNvSpPr txBox="1">
              <a:spLocks noChangeArrowheads="1"/>
            </p:cNvSpPr>
            <p:nvPr/>
          </p:nvSpPr>
          <p:spPr bwMode="auto">
            <a:xfrm>
              <a:off x="2112" y="3408"/>
              <a:ext cx="720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>
                  <a:solidFill>
                    <a:srgbClr val="6EFB5B"/>
                  </a:solidFill>
                </a:rPr>
                <a:t>( كمتر )</a:t>
              </a:r>
              <a:endParaRPr lang="en-US">
                <a:solidFill>
                  <a:srgbClr val="6EFB5B"/>
                </a:solidFill>
              </a:endParaRPr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7" grpId="0"/>
      <p:bldP spid="209941" grpId="0"/>
      <p:bldP spid="209947" grpId="0"/>
      <p:bldP spid="209948" grpId="0"/>
      <p:bldP spid="209966" grpId="0" animBg="1"/>
      <p:bldP spid="2099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30730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r>
                <a:rPr lang="fa-IR" sz="2400" b="1"/>
                <a:t> </a:t>
              </a:r>
              <a:endParaRPr lang="en-US" sz="2400" b="1"/>
            </a:p>
          </p:txBody>
        </p:sp>
        <p:sp useBgFill="1">
          <p:nvSpPr>
            <p:cNvPr id="30731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30725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5239" name="Rectangle 7"/>
          <p:cNvSpPr>
            <a:spLocks noChangeArrowheads="1"/>
          </p:cNvSpPr>
          <p:nvPr/>
        </p:nvSpPr>
        <p:spPr bwMode="auto">
          <a:xfrm>
            <a:off x="1600200" y="457200"/>
            <a:ext cx="5267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 b="1"/>
              <a:t>توزيع </a:t>
            </a:r>
            <a:r>
              <a:rPr lang="en-US" sz="2800" b="1"/>
              <a:t>t</a:t>
            </a:r>
            <a:r>
              <a:rPr lang="fa-IR" sz="2800" b="1"/>
              <a:t> استودنت</a:t>
            </a:r>
            <a:r>
              <a:rPr lang="fa-IR" sz="2700" b="1"/>
              <a:t> </a:t>
            </a:r>
            <a:r>
              <a:rPr lang="en-US" sz="2700"/>
              <a:t>Student’s distribution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54550" y="1833563"/>
            <a:ext cx="2508250" cy="579437"/>
            <a:chOff x="2932" y="1155"/>
            <a:chExt cx="1580" cy="365"/>
          </a:xfrm>
        </p:grpSpPr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2932" y="1155"/>
              <a:ext cx="158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a-IR" sz="3200"/>
                <a:t>اگر      معلوم باشد:</a:t>
              </a:r>
              <a:endParaRPr lang="en-US" sz="3200"/>
            </a:p>
          </p:txBody>
        </p:sp>
        <p:graphicFrame>
          <p:nvGraphicFramePr>
            <p:cNvPr id="30723" name="Object 9"/>
            <p:cNvGraphicFramePr>
              <a:graphicFrameLocks noChangeAspect="1"/>
            </p:cNvGraphicFramePr>
            <p:nvPr/>
          </p:nvGraphicFramePr>
          <p:xfrm>
            <a:off x="3936" y="1200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Equation" r:id="rId5" imgW="152280" imgH="139680" progId="Equation.3">
                    <p:embed/>
                  </p:oleObj>
                </mc:Choice>
                <mc:Fallback>
                  <p:oleObj name="Equation" r:id="rId5" imgW="152280" imgH="1396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00"/>
                          <a:ext cx="288" cy="26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524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2971800"/>
          <a:ext cx="2667000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7" imgW="672808" imgH="622030" progId="Equation.3">
                  <p:embed/>
                </p:oleObj>
              </mc:Choice>
              <mc:Fallback>
                <p:oleObj name="Equation" r:id="rId7" imgW="672808" imgH="6220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667000" cy="1954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96875" y="2209800"/>
            <a:ext cx="85598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/>
            <a:r>
              <a:rPr lang="fa-IR"/>
              <a:t>در توزيع </a:t>
            </a:r>
            <a:r>
              <a:rPr lang="en-US"/>
              <a:t>t</a:t>
            </a:r>
            <a:r>
              <a:rPr lang="fa-IR"/>
              <a:t> فاصله بين ميانگين و نقاط موردنظر برحسب واحد اندازه‌گيري</a:t>
            </a:r>
          </a:p>
          <a:p>
            <a:pPr indent="288925"/>
            <a:endParaRPr lang="fa-IR"/>
          </a:p>
          <a:p>
            <a:pPr indent="288925"/>
            <a:r>
              <a:rPr lang="fa-IR"/>
              <a:t>انحراف استاندارد مي‌شود و اين فاصله برحسب مقدار </a:t>
            </a:r>
            <a:r>
              <a:rPr lang="en-US"/>
              <a:t>t</a:t>
            </a:r>
            <a:r>
              <a:rPr lang="fa-IR"/>
              <a:t> بيان شود.</a:t>
            </a:r>
          </a:p>
          <a:p>
            <a:pPr indent="288925"/>
            <a:endParaRPr lang="en-US"/>
          </a:p>
          <a:p>
            <a:pPr indent="288925"/>
            <a:r>
              <a:rPr lang="en-US"/>
              <a:t>n</a:t>
            </a:r>
            <a:r>
              <a:rPr lang="fa-IR"/>
              <a:t>= اندازه نمونه (حجم نمونه)</a:t>
            </a:r>
          </a:p>
        </p:txBody>
      </p:sp>
      <p:grpSp>
        <p:nvGrpSpPr>
          <p:cNvPr id="201731" name="Group 2"/>
          <p:cNvGrpSpPr>
            <a:grpSpLocks/>
          </p:cNvGrpSpPr>
          <p:nvPr/>
        </p:nvGrpSpPr>
        <p:grpSpPr bwMode="auto">
          <a:xfrm>
            <a:off x="1219200" y="152400"/>
            <a:ext cx="7467600" cy="838200"/>
            <a:chOff x="816" y="144"/>
            <a:chExt cx="4704" cy="528"/>
          </a:xfrm>
        </p:grpSpPr>
        <p:sp useBgFill="1">
          <p:nvSpPr>
            <p:cNvPr id="201735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endParaRPr lang="en-US" sz="2000" b="1"/>
            </a:p>
          </p:txBody>
        </p:sp>
        <p:sp useBgFill="1">
          <p:nvSpPr>
            <p:cNvPr id="201736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01732" name="Picture 6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4191000" y="5029200"/>
            <a:ext cx="4495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df=n-1</a:t>
            </a:r>
            <a:r>
              <a:rPr lang="fa-IR"/>
              <a:t> درجات آزادي در توزيع </a:t>
            </a:r>
            <a:r>
              <a:rPr lang="en-US"/>
              <a:t>t</a:t>
            </a:r>
            <a:r>
              <a:rPr lang="fa-IR"/>
              <a:t> </a:t>
            </a:r>
            <a:endParaRPr lang="en-US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2438400" y="381000"/>
            <a:ext cx="42132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/>
              <a:t>استفاده از توزيع </a:t>
            </a:r>
            <a:r>
              <a:rPr lang="en-US" b="1"/>
              <a:t>t</a:t>
            </a:r>
            <a:r>
              <a:rPr lang="fa-IR" b="1"/>
              <a:t>  در آزمون فرض</a:t>
            </a:r>
            <a:endParaRPr lang="en-US" b="1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/>
      <p:bldP spid="171019" grpId="0"/>
      <p:bldP spid="1710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202759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endParaRPr lang="en-US" sz="2000" b="1"/>
            </a:p>
          </p:txBody>
        </p:sp>
        <p:sp useBgFill="1">
          <p:nvSpPr>
            <p:cNvPr id="202760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02755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5543" name="Rectangle 7"/>
          <p:cNvSpPr>
            <a:spLocks noChangeArrowheads="1"/>
          </p:cNvSpPr>
          <p:nvPr/>
        </p:nvSpPr>
        <p:spPr bwMode="auto">
          <a:xfrm>
            <a:off x="701675" y="2743200"/>
            <a:ext cx="78263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b="1"/>
              <a:t>مثال:</a:t>
            </a:r>
            <a:r>
              <a:rPr lang="fa-IR"/>
              <a:t> در آزمون دو دامنه با  21 </a:t>
            </a:r>
            <a:r>
              <a:rPr lang="fa-IR" b="1"/>
              <a:t>=</a:t>
            </a:r>
            <a:r>
              <a:rPr lang="en-US"/>
              <a:t>n</a:t>
            </a:r>
            <a:r>
              <a:rPr lang="fa-IR"/>
              <a:t> و سطح اطمينان 95 درصد </a:t>
            </a:r>
            <a:r>
              <a:rPr lang="en-US"/>
              <a:t>?</a:t>
            </a:r>
            <a:r>
              <a:rPr lang="fa-IR"/>
              <a:t>= </a:t>
            </a:r>
            <a:r>
              <a:rPr lang="en-US"/>
              <a:t>t</a:t>
            </a:r>
            <a:endParaRPr lang="fa-IR"/>
          </a:p>
        </p:txBody>
      </p:sp>
      <p:sp>
        <p:nvSpPr>
          <p:cNvPr id="202758" name="Rectangle 9"/>
          <p:cNvSpPr>
            <a:spLocks noChangeArrowheads="1"/>
          </p:cNvSpPr>
          <p:nvPr/>
        </p:nvSpPr>
        <p:spPr bwMode="auto">
          <a:xfrm>
            <a:off x="4067175" y="403225"/>
            <a:ext cx="14128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/>
              <a:t>آزمونهاي </a:t>
            </a:r>
            <a:r>
              <a:rPr lang="en-US"/>
              <a:t>t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1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34833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endParaRPr lang="en-US" sz="2000" b="1"/>
            </a:p>
          </p:txBody>
        </p:sp>
        <p:sp useBgFill="1">
          <p:nvSpPr>
            <p:cNvPr id="34834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34822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114800" y="457200"/>
            <a:ext cx="152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آزمونهاي </a:t>
            </a:r>
            <a:r>
              <a:rPr lang="en-US"/>
              <a:t>t</a:t>
            </a: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85800" y="2057400"/>
            <a:ext cx="7848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a-IR"/>
          </a:p>
        </p:txBody>
      </p:sp>
      <p:graphicFrame>
        <p:nvGraphicFramePr>
          <p:cNvPr id="311480" name="Object 184"/>
          <p:cNvGraphicFramePr>
            <a:graphicFrameLocks noChangeAspect="1"/>
          </p:cNvGraphicFramePr>
          <p:nvPr/>
        </p:nvGraphicFramePr>
        <p:xfrm>
          <a:off x="1524000" y="2971800"/>
          <a:ext cx="3505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5" imgW="1384200" imgH="177480" progId="Equation.3">
                  <p:embed/>
                </p:oleObj>
              </mc:Choice>
              <mc:Fallback>
                <p:oleObj name="Equation" r:id="rId5" imgW="1384200" imgH="177480" progId="Equation.3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71800"/>
                        <a:ext cx="3505200" cy="409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84" name="Rectangle 188"/>
          <p:cNvSpPr>
            <a:spLocks noChangeArrowheads="1"/>
          </p:cNvSpPr>
          <p:nvPr/>
        </p:nvSpPr>
        <p:spPr bwMode="auto">
          <a:xfrm>
            <a:off x="7010400" y="1905000"/>
            <a:ext cx="1066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fa-IR" b="1"/>
              <a:t>پاسخ :</a:t>
            </a:r>
          </a:p>
        </p:txBody>
      </p:sp>
      <p:sp>
        <p:nvSpPr>
          <p:cNvPr id="34826" name="Rectangle 2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7" name="Rectangle 20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228600" y="4038600"/>
            <a:ext cx="8305800" cy="1920875"/>
            <a:chOff x="144" y="2544"/>
            <a:chExt cx="5232" cy="1210"/>
          </a:xfrm>
        </p:grpSpPr>
        <p:grpSp>
          <p:nvGrpSpPr>
            <p:cNvPr id="34829" name="Group 210"/>
            <p:cNvGrpSpPr>
              <a:grpSpLocks/>
            </p:cNvGrpSpPr>
            <p:nvPr/>
          </p:nvGrpSpPr>
          <p:grpSpPr bwMode="auto">
            <a:xfrm>
              <a:off x="144" y="2544"/>
              <a:ext cx="4992" cy="634"/>
              <a:chOff x="144" y="2544"/>
              <a:chExt cx="4992" cy="634"/>
            </a:xfrm>
          </p:grpSpPr>
          <p:sp>
            <p:nvSpPr>
              <p:cNvPr id="34832" name="Rectangle 187"/>
              <p:cNvSpPr>
                <a:spLocks noChangeArrowheads="1"/>
              </p:cNvSpPr>
              <p:nvPr/>
            </p:nvSpPr>
            <p:spPr bwMode="auto">
              <a:xfrm>
                <a:off x="144" y="2544"/>
                <a:ext cx="4992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a-IR"/>
                  <a:t>سطح اطمينان 95/ 0 مي باشد پس سطح معني داري </a:t>
                </a:r>
              </a:p>
              <a:p>
                <a:r>
                  <a:rPr lang="fa-IR"/>
                  <a:t>خواهد شد . </a:t>
                </a:r>
                <a:endParaRPr lang="en-US"/>
              </a:p>
            </p:txBody>
          </p:sp>
          <p:graphicFrame>
            <p:nvGraphicFramePr>
              <p:cNvPr id="34820" name="Object 189"/>
              <p:cNvGraphicFramePr>
                <a:graphicFrameLocks noChangeAspect="1"/>
              </p:cNvGraphicFramePr>
              <p:nvPr/>
            </p:nvGraphicFramePr>
            <p:xfrm>
              <a:off x="432" y="2573"/>
              <a:ext cx="960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1" name="Equation" r:id="rId7" imgW="431640" imgH="139680" progId="Equation.3">
                      <p:embed/>
                    </p:oleObj>
                  </mc:Choice>
                  <mc:Fallback>
                    <p:oleObj name="Equation" r:id="rId7" imgW="431640" imgH="139680" progId="Equation.3">
                      <p:embed/>
                      <p:pic>
                        <p:nvPicPr>
                          <p:cNvPr id="0" name="Object 1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573"/>
                            <a:ext cx="960" cy="21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30" name="Group 209"/>
            <p:cNvGrpSpPr>
              <a:grpSpLocks/>
            </p:cNvGrpSpPr>
            <p:nvPr/>
          </p:nvGrpSpPr>
          <p:grpSpPr bwMode="auto">
            <a:xfrm>
              <a:off x="192" y="3120"/>
              <a:ext cx="5184" cy="634"/>
              <a:chOff x="192" y="3120"/>
              <a:chExt cx="5184" cy="634"/>
            </a:xfrm>
          </p:grpSpPr>
          <p:sp>
            <p:nvSpPr>
              <p:cNvPr id="34831" name="Rectangle 205"/>
              <p:cNvSpPr>
                <a:spLocks noChangeArrowheads="1"/>
              </p:cNvSpPr>
              <p:nvPr/>
            </p:nvSpPr>
            <p:spPr bwMode="auto">
              <a:xfrm>
                <a:off x="192" y="3120"/>
                <a:ext cx="5184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a-IR"/>
                  <a:t>حال بااستفاده از جدول </a:t>
                </a:r>
                <a:r>
                  <a:rPr lang="en-US"/>
                  <a:t>C </a:t>
                </a:r>
                <a:r>
                  <a:rPr lang="fa-IR"/>
                  <a:t>پيوست كتاب از محل تقاطع سطح معني دار و درجات آزادي ، مقدار                    بدست مي آيد</a:t>
                </a:r>
                <a:r>
                  <a:rPr lang="en-US"/>
                  <a:t> </a:t>
                </a:r>
                <a:endParaRPr lang="fa-IR"/>
              </a:p>
            </p:txBody>
          </p:sp>
          <p:graphicFrame>
            <p:nvGraphicFramePr>
              <p:cNvPr id="34819" name="Object 206"/>
              <p:cNvGraphicFramePr>
                <a:graphicFrameLocks noChangeAspect="1"/>
              </p:cNvGraphicFramePr>
              <p:nvPr/>
            </p:nvGraphicFramePr>
            <p:xfrm>
              <a:off x="2870" y="3456"/>
              <a:ext cx="691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2" name="Equation" r:id="rId9" imgW="495000" imgH="177480" progId="Equation.3">
                      <p:embed/>
                    </p:oleObj>
                  </mc:Choice>
                  <mc:Fallback>
                    <p:oleObj name="Equation" r:id="rId9" imgW="495000" imgH="177480" progId="Equation.3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3456"/>
                            <a:ext cx="691" cy="24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1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3" grpId="0"/>
      <p:bldP spid="3114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2"/>
          <p:cNvGrpSpPr>
            <a:grpSpLocks/>
          </p:cNvGrpSpPr>
          <p:nvPr/>
        </p:nvGrpSpPr>
        <p:grpSpPr bwMode="auto">
          <a:xfrm>
            <a:off x="1524000" y="381000"/>
            <a:ext cx="7467600" cy="838200"/>
            <a:chOff x="816" y="144"/>
            <a:chExt cx="4704" cy="528"/>
          </a:xfrm>
        </p:grpSpPr>
        <p:sp useBgFill="1">
          <p:nvSpPr>
            <p:cNvPr id="44047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/>
                <a:t>فصل یازدهم</a:t>
              </a:r>
              <a:endParaRPr lang="en-US" sz="2000"/>
            </a:p>
          </p:txBody>
        </p:sp>
        <p:sp useBgFill="1">
          <p:nvSpPr>
            <p:cNvPr id="44048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44037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762000" y="1524000"/>
            <a:ext cx="75898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/>
              <a:t>اگر در فرمول </a:t>
            </a:r>
            <a:r>
              <a:rPr lang="ar-SA">
                <a:solidFill>
                  <a:srgbClr val="FFFF00"/>
                </a:solidFill>
              </a:rPr>
              <a:t>(1)</a:t>
            </a:r>
            <a:r>
              <a:rPr lang="ar-SA"/>
              <a:t> مقادير مساوي بر حسب واريانس جاگذاري شود</a:t>
            </a:r>
            <a:endParaRPr lang="fa-IR"/>
          </a:p>
          <a:p>
            <a:r>
              <a:rPr lang="ar-SA"/>
              <a:t> فرمول ذيل بدست مي آيد :</a:t>
            </a:r>
            <a:endParaRPr lang="fa-IR"/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1219200" y="4267200"/>
            <a:ext cx="76406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/>
              <a:t>وقتي شرط برابري واريانسها را در دو جامعه </a:t>
            </a:r>
            <a:r>
              <a:rPr lang="ar-SA">
                <a:solidFill>
                  <a:srgbClr val="F7FB53"/>
                </a:solidFill>
              </a:rPr>
              <a:t>نپذيريم</a:t>
            </a:r>
            <a:r>
              <a:rPr lang="ar-SA"/>
              <a:t> از فرمول ذيل </a:t>
            </a:r>
            <a:endParaRPr lang="fa-IR"/>
          </a:p>
          <a:p>
            <a:r>
              <a:rPr lang="ar-SA"/>
              <a:t>استفاده مي شود.</a:t>
            </a:r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228600" y="2209800"/>
            <a:ext cx="4419600" cy="1905000"/>
            <a:chOff x="144" y="1392"/>
            <a:chExt cx="2784" cy="1200"/>
          </a:xfrm>
        </p:grpSpPr>
        <p:graphicFrame>
          <p:nvGraphicFramePr>
            <p:cNvPr id="44035" name="Object 11"/>
            <p:cNvGraphicFramePr>
              <a:graphicFrameLocks noChangeAspect="1"/>
            </p:cNvGraphicFramePr>
            <p:nvPr/>
          </p:nvGraphicFramePr>
          <p:xfrm>
            <a:off x="242" y="1498"/>
            <a:ext cx="2489" cy="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2" name="Equation" r:id="rId5" imgW="2374560" imgH="723600" progId="Equation.3">
                    <p:embed/>
                  </p:oleObj>
                </mc:Choice>
                <mc:Fallback>
                  <p:oleObj name="Equation" r:id="rId5" imgW="2374560" imgH="723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" y="1498"/>
                          <a:ext cx="2489" cy="91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6" name="Rectangle 9"/>
            <p:cNvSpPr>
              <a:spLocks noChangeArrowheads="1"/>
            </p:cNvSpPr>
            <p:nvPr/>
          </p:nvSpPr>
          <p:spPr bwMode="auto">
            <a:xfrm flipH="1" flipV="1">
              <a:off x="144" y="1392"/>
              <a:ext cx="2784" cy="12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376842" name="Rectangle 10"/>
          <p:cNvSpPr>
            <a:spLocks noChangeArrowheads="1"/>
          </p:cNvSpPr>
          <p:nvPr/>
        </p:nvSpPr>
        <p:spPr bwMode="auto">
          <a:xfrm>
            <a:off x="2362200" y="5195888"/>
            <a:ext cx="2667000" cy="1400175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667000" y="5257800"/>
          <a:ext cx="20986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7" imgW="1002960" imgH="723600" progId="Equation.3">
                  <p:embed/>
                </p:oleObj>
              </mc:Choice>
              <mc:Fallback>
                <p:oleObj name="Equation" r:id="rId7" imgW="1002960" imgH="723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57800"/>
                        <a:ext cx="2098675" cy="1333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8"/>
          <p:cNvSpPr txBox="1">
            <a:spLocks noChangeArrowheads="1"/>
          </p:cNvSpPr>
          <p:nvPr/>
        </p:nvSpPr>
        <p:spPr bwMode="auto">
          <a:xfrm>
            <a:off x="3911600" y="533400"/>
            <a:ext cx="1600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6962" name="Rectangle 130"/>
          <p:cNvSpPr>
            <a:spLocks noChangeArrowheads="1"/>
          </p:cNvSpPr>
          <p:nvPr/>
        </p:nvSpPr>
        <p:spPr bwMode="auto">
          <a:xfrm>
            <a:off x="1905000" y="533400"/>
            <a:ext cx="51149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تفاوت بين ميانگين‌هاي نمونه</a:t>
            </a:r>
            <a:endParaRPr lang="en-US" b="1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37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/>
      <p:bldP spid="376840" grpId="0"/>
      <p:bldP spid="376842" grpId="0" animBg="1"/>
      <p:bldP spid="376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1219200" y="381000"/>
            <a:ext cx="7467600" cy="838200"/>
            <a:chOff x="816" y="144"/>
            <a:chExt cx="4704" cy="528"/>
          </a:xfrm>
        </p:grpSpPr>
        <p:sp useBgFill="1">
          <p:nvSpPr>
            <p:cNvPr id="215054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100"/>
                <a:t>فصل يازدهم</a:t>
              </a:r>
              <a:endParaRPr lang="en-US" sz="2100"/>
            </a:p>
          </p:txBody>
        </p:sp>
        <p:sp useBgFill="1">
          <p:nvSpPr>
            <p:cNvPr id="215055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15043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2590800" y="6096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1890713" y="1828800"/>
            <a:ext cx="65849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وقتي نمونه‌ها مستقل نباشند، همبسته يا وابسته هستند.</a:t>
            </a:r>
          </a:p>
        </p:txBody>
      </p:sp>
      <p:sp>
        <p:nvSpPr>
          <p:cNvPr id="378903" name="Rectangle 23"/>
          <p:cNvSpPr>
            <a:spLocks noChangeArrowheads="1"/>
          </p:cNvSpPr>
          <p:nvPr/>
        </p:nvSpPr>
        <p:spPr bwMode="auto">
          <a:xfrm>
            <a:off x="2390775" y="2971800"/>
            <a:ext cx="4240213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نمونه‌هاي </a:t>
            </a:r>
            <a:r>
              <a:rPr lang="fa-IR">
                <a:solidFill>
                  <a:srgbClr val="FFFF00"/>
                </a:solidFill>
              </a:rPr>
              <a:t>همبسته</a:t>
            </a:r>
            <a:r>
              <a:rPr lang="fa-IR"/>
              <a:t> در چنين</a:t>
            </a:r>
          </a:p>
          <a:p>
            <a:r>
              <a:rPr lang="fa-IR"/>
              <a:t> طرح‌هاي پژوهشي بكار مي‌روند</a:t>
            </a:r>
            <a:endParaRPr lang="en-US"/>
          </a:p>
        </p:txBody>
      </p:sp>
      <p:sp>
        <p:nvSpPr>
          <p:cNvPr id="378904" name="Rectangle 24"/>
          <p:cNvSpPr>
            <a:spLocks noChangeArrowheads="1"/>
          </p:cNvSpPr>
          <p:nvPr/>
        </p:nvSpPr>
        <p:spPr bwMode="auto">
          <a:xfrm>
            <a:off x="5334000" y="5029200"/>
            <a:ext cx="28130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اندازه‌گيري‌هاي مكرر</a:t>
            </a:r>
            <a:endParaRPr lang="en-US"/>
          </a:p>
        </p:txBody>
      </p:sp>
      <p:sp>
        <p:nvSpPr>
          <p:cNvPr id="378905" name="Rectangle 25"/>
          <p:cNvSpPr>
            <a:spLocks noChangeArrowheads="1"/>
          </p:cNvSpPr>
          <p:nvPr/>
        </p:nvSpPr>
        <p:spPr bwMode="auto">
          <a:xfrm>
            <a:off x="381000" y="4953000"/>
            <a:ext cx="3505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طرح جفت‌هاي همتراز شده</a:t>
            </a:r>
          </a:p>
        </p:txBody>
      </p:sp>
      <p:sp>
        <p:nvSpPr>
          <p:cNvPr id="378906" name="AutoShape 26"/>
          <p:cNvSpPr>
            <a:spLocks noChangeArrowheads="1"/>
          </p:cNvSpPr>
          <p:nvPr/>
        </p:nvSpPr>
        <p:spPr bwMode="auto">
          <a:xfrm rot="7744763">
            <a:off x="3009900" y="4152900"/>
            <a:ext cx="838200" cy="609600"/>
          </a:xfrm>
          <a:prstGeom prst="notchedRightArrow">
            <a:avLst>
              <a:gd name="adj1" fmla="val 50000"/>
              <a:gd name="adj2" fmla="val 34375"/>
            </a:avLst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7" name="AutoShape 27"/>
          <p:cNvSpPr>
            <a:spLocks noChangeArrowheads="1"/>
          </p:cNvSpPr>
          <p:nvPr/>
        </p:nvSpPr>
        <p:spPr bwMode="auto">
          <a:xfrm rot="3689931">
            <a:off x="5305425" y="4227513"/>
            <a:ext cx="847725" cy="609600"/>
          </a:xfrm>
          <a:prstGeom prst="notchedRightArrow">
            <a:avLst>
              <a:gd name="adj1" fmla="val 50000"/>
              <a:gd name="adj2" fmla="val 34766"/>
            </a:avLst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8" name="Oval 28"/>
          <p:cNvSpPr>
            <a:spLocks noChangeArrowheads="1"/>
          </p:cNvSpPr>
          <p:nvPr/>
        </p:nvSpPr>
        <p:spPr bwMode="auto">
          <a:xfrm>
            <a:off x="2133600" y="2819400"/>
            <a:ext cx="4953000" cy="1371600"/>
          </a:xfrm>
          <a:prstGeom prst="ellips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9" name="Oval 29"/>
          <p:cNvSpPr>
            <a:spLocks noChangeArrowheads="1"/>
          </p:cNvSpPr>
          <p:nvPr/>
        </p:nvSpPr>
        <p:spPr bwMode="auto">
          <a:xfrm>
            <a:off x="228600" y="4800600"/>
            <a:ext cx="3962400" cy="1066800"/>
          </a:xfrm>
          <a:prstGeom prst="ellips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0" name="Oval 30"/>
          <p:cNvSpPr>
            <a:spLocks noChangeArrowheads="1"/>
          </p:cNvSpPr>
          <p:nvPr/>
        </p:nvSpPr>
        <p:spPr bwMode="auto">
          <a:xfrm>
            <a:off x="5105400" y="4800600"/>
            <a:ext cx="3352800" cy="1066800"/>
          </a:xfrm>
          <a:prstGeom prst="ellips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ffectLst>
            <a:prstShdw prst="shdw17" dist="17961" dir="13500000">
              <a:srgbClr val="0099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7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7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7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7" grpId="0"/>
      <p:bldP spid="378902" grpId="0"/>
      <p:bldP spid="378903" grpId="0"/>
      <p:bldP spid="378904" grpId="0"/>
      <p:bldP spid="378905" grpId="0"/>
      <p:bldP spid="378906" grpId="0" animBg="1"/>
      <p:bldP spid="378907" grpId="0" animBg="1"/>
      <p:bldP spid="378908" grpId="0" animBg="1"/>
      <p:bldP spid="378909" grpId="0" animBg="1"/>
      <p:bldP spid="3789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216070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100"/>
                <a:t>فصل يازدهم</a:t>
              </a:r>
              <a:endParaRPr lang="en-US" sz="2100"/>
            </a:p>
          </p:txBody>
        </p:sp>
        <p:sp useBgFill="1">
          <p:nvSpPr>
            <p:cNvPr id="216071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16067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Rectangle 6"/>
          <p:cNvSpPr>
            <a:spLocks noChangeArrowheads="1"/>
          </p:cNvSpPr>
          <p:nvPr/>
        </p:nvSpPr>
        <p:spPr bwMode="auto">
          <a:xfrm>
            <a:off x="2590800" y="4572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sp>
        <p:nvSpPr>
          <p:cNvPr id="814089" name="Rectangle 9"/>
          <p:cNvSpPr>
            <a:spLocks noChangeArrowheads="1"/>
          </p:cNvSpPr>
          <p:nvPr/>
        </p:nvSpPr>
        <p:spPr bwMode="auto">
          <a:xfrm>
            <a:off x="381000" y="1981200"/>
            <a:ext cx="8382000" cy="420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اندازه‌گيري‌هاي مكرر : </a:t>
            </a:r>
          </a:p>
          <a:p>
            <a:endParaRPr lang="fa-IR" b="1"/>
          </a:p>
          <a:p>
            <a:r>
              <a:rPr lang="fa-IR"/>
              <a:t>در اين نوع طرح هر آزمودني در نمونه مورد مطالعه دو بار اندازه گيري</a:t>
            </a:r>
          </a:p>
          <a:p>
            <a:endParaRPr lang="fa-IR"/>
          </a:p>
          <a:p>
            <a:r>
              <a:rPr lang="fa-IR"/>
              <a:t> مي شود :  قبل و بعد از اجراي متغير مستقل (آزمايشي ) </a:t>
            </a:r>
          </a:p>
          <a:p>
            <a:endParaRPr lang="fa-IR"/>
          </a:p>
          <a:p>
            <a:r>
              <a:rPr lang="fa-IR"/>
              <a:t>سپس با يك آزمون آماري ، اختلاف بين دو بار اندازه گيري ، معين     </a:t>
            </a:r>
          </a:p>
          <a:p>
            <a:endParaRPr lang="fa-IR"/>
          </a:p>
          <a:p>
            <a:r>
              <a:rPr lang="fa-IR"/>
              <a:t>مي شود .  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1219200" y="304800"/>
            <a:ext cx="7467600" cy="838200"/>
            <a:chOff x="816" y="144"/>
            <a:chExt cx="4704" cy="528"/>
          </a:xfrm>
        </p:grpSpPr>
        <p:sp useBgFill="1">
          <p:nvSpPr>
            <p:cNvPr id="217094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100"/>
                <a:t>فصل يازدهم</a:t>
              </a:r>
              <a:endParaRPr lang="en-US" sz="2100"/>
            </a:p>
          </p:txBody>
        </p:sp>
        <p:sp useBgFill="1">
          <p:nvSpPr>
            <p:cNvPr id="217095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17091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14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Rectangle 6"/>
          <p:cNvSpPr>
            <a:spLocks noChangeArrowheads="1"/>
          </p:cNvSpPr>
          <p:nvPr/>
        </p:nvSpPr>
        <p:spPr bwMode="auto">
          <a:xfrm>
            <a:off x="2590800" y="4572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609600" y="1828800"/>
            <a:ext cx="7924800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طرح جفت‌هاي همتراز شده  : </a:t>
            </a:r>
          </a:p>
          <a:p>
            <a:endParaRPr lang="fa-IR" b="1"/>
          </a:p>
          <a:p>
            <a:r>
              <a:rPr lang="fa-IR"/>
              <a:t>در اين نوع طرح آزمودنيهاي هر دو نمونه ( گروههاي آزمايش و </a:t>
            </a:r>
          </a:p>
          <a:p>
            <a:endParaRPr lang="fa-IR"/>
          </a:p>
          <a:p>
            <a:r>
              <a:rPr lang="fa-IR"/>
              <a:t>كنترل ) بر اساس يك يا چند متغير كه با متغير وابسته (متغير ملاك ) </a:t>
            </a:r>
          </a:p>
          <a:p>
            <a:endParaRPr lang="fa-IR"/>
          </a:p>
          <a:p>
            <a:r>
              <a:rPr lang="fa-IR"/>
              <a:t>رابطه دارند ، همتراز مي شوند 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14" name="Group 2"/>
          <p:cNvGrpSpPr>
            <a:grpSpLocks/>
          </p:cNvGrpSpPr>
          <p:nvPr/>
        </p:nvGrpSpPr>
        <p:grpSpPr bwMode="auto">
          <a:xfrm>
            <a:off x="1447800" y="533400"/>
            <a:ext cx="7467600" cy="838200"/>
            <a:chOff x="816" y="144"/>
            <a:chExt cx="4704" cy="528"/>
          </a:xfrm>
        </p:grpSpPr>
        <p:sp useBgFill="1">
          <p:nvSpPr>
            <p:cNvPr id="218119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/>
                <a:t>فصل يازدهم</a:t>
              </a:r>
              <a:endParaRPr lang="en-US" sz="2000"/>
            </a:p>
          </p:txBody>
        </p:sp>
        <p:sp useBgFill="1">
          <p:nvSpPr>
            <p:cNvPr id="218120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18115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8"/>
          <p:cNvSpPr>
            <a:spLocks noChangeArrowheads="1"/>
          </p:cNvSpPr>
          <p:nvPr/>
        </p:nvSpPr>
        <p:spPr bwMode="auto">
          <a:xfrm>
            <a:off x="2743200" y="6096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1512888" y="2209800"/>
            <a:ext cx="7065962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/>
              <a:t>هدف آزمون </a:t>
            </a:r>
            <a:r>
              <a:rPr lang="en-US"/>
              <a:t>t</a:t>
            </a:r>
            <a:r>
              <a:rPr lang="ar-SA"/>
              <a:t> براي گروه‌هاي همبسته همانند نمونه‌هاي مستقل</a:t>
            </a:r>
            <a:endParaRPr lang="fa-IR"/>
          </a:p>
          <a:p>
            <a:endParaRPr lang="fa-IR"/>
          </a:p>
          <a:p>
            <a:r>
              <a:rPr lang="ar-SA"/>
              <a:t>عبارتست از پاسخگويي به اين سوال كه:</a:t>
            </a: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685800" y="3946525"/>
            <a:ext cx="7929563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/>
              <a:t>آيا تفاوت بين ميانگين‌ها ناشي از عوامل شانس است يا حاصل تفاوت</a:t>
            </a:r>
            <a:endParaRPr lang="fa-IR"/>
          </a:p>
          <a:p>
            <a:endParaRPr lang="fa-IR"/>
          </a:p>
          <a:p>
            <a:r>
              <a:rPr lang="ar-SA"/>
              <a:t> واقعي</a:t>
            </a:r>
            <a:r>
              <a:rPr lang="fa-IR"/>
              <a:t> </a:t>
            </a:r>
            <a:r>
              <a:rPr lang="ar-SA"/>
              <a:t>بين ميانگين‌هاي جامعه‌اي</a:t>
            </a:r>
            <a:r>
              <a:rPr lang="fa-IR"/>
              <a:t> </a:t>
            </a:r>
            <a:r>
              <a:rPr lang="ar-SA"/>
              <a:t>كه نمونه‌هاازآن بصورت تصادفي</a:t>
            </a:r>
            <a:endParaRPr lang="fa-IR"/>
          </a:p>
          <a:p>
            <a:r>
              <a:rPr lang="ar-SA"/>
              <a:t> </a:t>
            </a:r>
            <a:endParaRPr lang="fa-IR"/>
          </a:p>
          <a:p>
            <a:r>
              <a:rPr lang="ar-SA"/>
              <a:t>انتخاب شده‌اند؟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7" grpId="0"/>
      <p:bldP spid="380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26" name="AutoShape 3"/>
          <p:cNvSpPr>
            <a:spLocks noChangeArrowheads="1"/>
          </p:cNvSpPr>
          <p:nvPr/>
        </p:nvSpPr>
        <p:spPr bwMode="auto">
          <a:xfrm>
            <a:off x="7086600" y="381000"/>
            <a:ext cx="1676400" cy="609600"/>
          </a:xfrm>
          <a:prstGeom prst="cloudCallout">
            <a:avLst>
              <a:gd name="adj1" fmla="val -90718"/>
              <a:gd name="adj2" fmla="val 225000"/>
            </a:avLst>
          </a:prstGeom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000">
              <a:cs typeface="Arial" pitchFamily="34" charset="0"/>
            </a:endParaRPr>
          </a:p>
        </p:txBody>
      </p:sp>
      <p:sp useBgFill="1">
        <p:nvSpPr>
          <p:cNvPr id="154627" name="AutoShape 4"/>
          <p:cNvSpPr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flowChartOnlineStorage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cs typeface="Arial" pitchFamily="34" charset="0"/>
            </a:endParaRPr>
          </a:p>
        </p:txBody>
      </p:sp>
      <p:pic>
        <p:nvPicPr>
          <p:cNvPr id="152582" name="Picture 6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Rectangle 19"/>
          <p:cNvSpPr>
            <a:spLocks noChangeArrowheads="1"/>
          </p:cNvSpPr>
          <p:nvPr/>
        </p:nvSpPr>
        <p:spPr bwMode="auto">
          <a:xfrm>
            <a:off x="0" y="1493838"/>
            <a:ext cx="9144000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/>
            <a:endParaRPr lang="fa-IR" sz="3200" b="1">
              <a:solidFill>
                <a:schemeClr val="hlink"/>
              </a:solidFill>
            </a:endParaRPr>
          </a:p>
          <a:p>
            <a:pPr indent="288925" algn="ctr"/>
            <a:endParaRPr lang="en-US" sz="3200">
              <a:solidFill>
                <a:schemeClr val="hlink"/>
              </a:solidFill>
            </a:endParaRPr>
          </a:p>
          <a:p>
            <a:pPr indent="288925" algn="ctr" eaLnBrk="0" hangingPunct="0"/>
            <a:r>
              <a:rPr lang="fa-IR"/>
              <a:t>                                                                                          </a:t>
            </a:r>
          </a:p>
        </p:txBody>
      </p:sp>
      <p:sp>
        <p:nvSpPr>
          <p:cNvPr id="154630" name="Rectangle 22"/>
          <p:cNvSpPr>
            <a:spLocks noChangeArrowheads="1"/>
          </p:cNvSpPr>
          <p:nvPr/>
        </p:nvSpPr>
        <p:spPr bwMode="auto">
          <a:xfrm>
            <a:off x="2209800" y="2590800"/>
            <a:ext cx="4572000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7800" b="1">
                <a:latin typeface="Arial Unicode MS" pitchFamily="34" charset="-128"/>
              </a:rPr>
              <a:t>آمار پیشرفته </a:t>
            </a:r>
            <a:endParaRPr lang="en-US" sz="7800" b="1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45065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r>
                <a:rPr lang="fa-IR" sz="2400" b="1"/>
                <a:t> </a:t>
              </a:r>
              <a:endParaRPr lang="en-US" sz="2400" b="1"/>
            </a:p>
          </p:txBody>
        </p:sp>
        <p:sp useBgFill="1">
          <p:nvSpPr>
            <p:cNvPr id="45066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45060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2057400"/>
            <a:ext cx="7239000" cy="2530475"/>
            <a:chOff x="240" y="1296"/>
            <a:chExt cx="4560" cy="1594"/>
          </a:xfrm>
        </p:grpSpPr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240" y="1392"/>
              <a:ext cx="4560" cy="14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88925" algn="just"/>
              <a:r>
                <a:rPr lang="fa-IR" b="1">
                  <a:cs typeface="Times New Roman" pitchFamily="18" charset="0"/>
                </a:rPr>
                <a:t>       =</a:t>
              </a:r>
              <a:r>
                <a:rPr lang="fa-IR">
                  <a:cs typeface="Times New Roman" pitchFamily="18" charset="0"/>
                </a:rPr>
                <a:t> خطاي استاندارد تفاوت بين ميانگين‌ها</a:t>
              </a:r>
            </a:p>
            <a:p>
              <a:pPr indent="288925" algn="just" eaLnBrk="0" hangingPunct="0"/>
              <a:endParaRPr lang="fa-IR">
                <a:cs typeface="Times New Roman" pitchFamily="18" charset="0"/>
              </a:endParaRPr>
            </a:p>
            <a:p>
              <a:pPr indent="288925" algn="just" eaLnBrk="0" hangingPunct="0"/>
              <a:r>
                <a:rPr lang="fa-IR">
                  <a:cs typeface="Times New Roman" pitchFamily="18" charset="0"/>
                </a:rPr>
                <a:t>جهت اختلاف بوسيله علامت </a:t>
              </a:r>
              <a:r>
                <a:rPr lang="en-US">
                  <a:cs typeface="Times New Roman" pitchFamily="18" charset="0"/>
                </a:rPr>
                <a:t>D</a:t>
              </a:r>
              <a:r>
                <a:rPr lang="fa-IR">
                  <a:cs typeface="Times New Roman" pitchFamily="18" charset="0"/>
                </a:rPr>
                <a:t> مشخص مي</a:t>
              </a:r>
              <a:r>
                <a:rPr lang="fa-IR">
                  <a:cs typeface="Arabic Transparent" pitchFamily="2" charset="-78"/>
                </a:rPr>
                <a:t>‌</a:t>
              </a:r>
              <a:r>
                <a:rPr lang="fa-IR">
                  <a:cs typeface="Times New Roman" pitchFamily="18" charset="0"/>
                </a:rPr>
                <a:t>شود.</a:t>
              </a:r>
            </a:p>
            <a:p>
              <a:pPr indent="288925" algn="just" eaLnBrk="0" hangingPunct="0"/>
              <a:endParaRPr lang="fa-IR"/>
            </a:p>
            <a:p>
              <a:pPr indent="288925" algn="just" eaLnBrk="0" hangingPunct="0"/>
              <a:r>
                <a:rPr lang="en-US"/>
                <a:t>D</a:t>
              </a:r>
              <a:r>
                <a:rPr lang="fa-IR"/>
                <a:t>: يعني تفاوت نمرات در دوبار اندازه</a:t>
              </a:r>
              <a:r>
                <a:rPr lang="fa-IR">
                  <a:cs typeface="Arabic Transparent" pitchFamily="2" charset="-78"/>
                </a:rPr>
                <a:t>‌</a:t>
              </a:r>
              <a:r>
                <a:rPr lang="fa-IR"/>
                <a:t>گيري</a:t>
              </a:r>
            </a:p>
          </p:txBody>
        </p:sp>
        <p:graphicFrame>
          <p:nvGraphicFramePr>
            <p:cNvPr id="45058" name="Object 8"/>
            <p:cNvGraphicFramePr>
              <a:graphicFrameLocks noChangeAspect="1"/>
            </p:cNvGraphicFramePr>
            <p:nvPr/>
          </p:nvGraphicFramePr>
          <p:xfrm>
            <a:off x="4320" y="1296"/>
            <a:ext cx="332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Equation" r:id="rId5" imgW="228501" imgH="291973" progId="Equation.3">
                    <p:embed/>
                  </p:oleObj>
                </mc:Choice>
                <mc:Fallback>
                  <p:oleObj name="Equation" r:id="rId5" imgW="228501" imgH="29197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296"/>
                          <a:ext cx="332" cy="42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2995613" y="403225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6" name="Group 2"/>
          <p:cNvGrpSpPr>
            <a:grpSpLocks/>
          </p:cNvGrpSpPr>
          <p:nvPr/>
        </p:nvGrpSpPr>
        <p:grpSpPr bwMode="auto">
          <a:xfrm>
            <a:off x="1219200" y="457200"/>
            <a:ext cx="7467600" cy="838200"/>
            <a:chOff x="816" y="144"/>
            <a:chExt cx="4704" cy="528"/>
          </a:xfrm>
        </p:grpSpPr>
        <p:sp useBgFill="1">
          <p:nvSpPr>
            <p:cNvPr id="46094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 b="1"/>
                <a:t>فصل يازدهم</a:t>
              </a:r>
              <a:endParaRPr lang="en-US" sz="2000" b="1"/>
            </a:p>
          </p:txBody>
        </p:sp>
        <p:sp useBgFill="1">
          <p:nvSpPr>
            <p:cNvPr id="46095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46087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8670925" y="3017838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/>
            <a:endParaRPr lang="en-US" sz="1800">
              <a:cs typeface="Arial" pitchFamily="34" charset="0"/>
            </a:endParaRP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8670925" y="2713038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/>
            <a:endParaRPr lang="en-US" sz="1800">
              <a:cs typeface="Arial" pitchFamily="34" charset="0"/>
            </a:endParaRPr>
          </a:p>
        </p:txBody>
      </p:sp>
      <p:sp>
        <p:nvSpPr>
          <p:cNvPr id="46091" name="Rectangle 17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cs typeface="Arial" pitchFamily="34" charset="0"/>
            </a:endParaRPr>
          </a:p>
        </p:txBody>
      </p:sp>
      <p:sp>
        <p:nvSpPr>
          <p:cNvPr id="46092" name="Rectangle 18"/>
          <p:cNvSpPr>
            <a:spLocks noChangeArrowheads="1"/>
          </p:cNvSpPr>
          <p:nvPr/>
        </p:nvSpPr>
        <p:spPr bwMode="auto">
          <a:xfrm>
            <a:off x="1981200" y="609600"/>
            <a:ext cx="4572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ar-SA"/>
          </a:p>
        </p:txBody>
      </p:sp>
      <p:graphicFrame>
        <p:nvGraphicFramePr>
          <p:cNvPr id="382998" name="Object 22"/>
          <p:cNvGraphicFramePr>
            <a:graphicFrameLocks noChangeAspect="1"/>
          </p:cNvGraphicFramePr>
          <p:nvPr/>
        </p:nvGraphicFramePr>
        <p:xfrm>
          <a:off x="3429000" y="2590800"/>
          <a:ext cx="18161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5" imgW="787320" imgH="215640" progId="Equation.3">
                  <p:embed/>
                </p:oleObj>
              </mc:Choice>
              <mc:Fallback>
                <p:oleObj name="Equation" r:id="rId5" imgW="78732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1816100" cy="498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>
                        <a:prstShdw prst="shdw17">
                          <a:schemeClr val="tx1"/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9" name="Object 23"/>
          <p:cNvGraphicFramePr>
            <a:graphicFrameLocks noChangeAspect="1"/>
          </p:cNvGraphicFramePr>
          <p:nvPr/>
        </p:nvGraphicFramePr>
        <p:xfrm>
          <a:off x="3200400" y="3878263"/>
          <a:ext cx="25908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7" imgW="1345616" imgH="266584" progId="Equation.3">
                  <p:embed/>
                </p:oleObj>
              </mc:Choice>
              <mc:Fallback>
                <p:oleObj name="Equation" r:id="rId7" imgW="1345616" imgH="26658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78263"/>
                        <a:ext cx="2590800" cy="477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3000" name="Object 24"/>
          <p:cNvGraphicFramePr>
            <a:graphicFrameLocks noChangeAspect="1"/>
          </p:cNvGraphicFramePr>
          <p:nvPr/>
        </p:nvGraphicFramePr>
        <p:xfrm>
          <a:off x="3200400" y="4902200"/>
          <a:ext cx="281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9" imgW="1345616" imgH="266584" progId="Equation.3">
                  <p:embed/>
                </p:oleObj>
              </mc:Choice>
              <mc:Fallback>
                <p:oleObj name="Equation" r:id="rId9" imgW="1345616" imgH="26658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02200"/>
                        <a:ext cx="2819400" cy="469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3001" name="Object 25"/>
          <p:cNvGraphicFramePr>
            <a:graphicFrameLocks noChangeAspect="1"/>
          </p:cNvGraphicFramePr>
          <p:nvPr/>
        </p:nvGraphicFramePr>
        <p:xfrm>
          <a:off x="3200400" y="5627688"/>
          <a:ext cx="2514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11" imgW="1345616" imgH="266584" progId="Equation.3">
                  <p:embed/>
                </p:oleObj>
              </mc:Choice>
              <mc:Fallback>
                <p:oleObj name="Equation" r:id="rId11" imgW="1345616" imgH="26658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27688"/>
                        <a:ext cx="2514600" cy="487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3002" name="AutoShape 26"/>
          <p:cNvSpPr>
            <a:spLocks noChangeArrowheads="1"/>
          </p:cNvSpPr>
          <p:nvPr/>
        </p:nvSpPr>
        <p:spPr bwMode="auto">
          <a:xfrm>
            <a:off x="2971800" y="2286000"/>
            <a:ext cx="2667000" cy="1066800"/>
          </a:xfrm>
          <a:prstGeom prst="wave">
            <a:avLst>
              <a:gd name="adj1" fmla="val 13005"/>
              <a:gd name="adj2" fmla="val 0"/>
            </a:avLst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10" name="Group 2"/>
          <p:cNvGrpSpPr>
            <a:grpSpLocks/>
          </p:cNvGrpSpPr>
          <p:nvPr/>
        </p:nvGrpSpPr>
        <p:grpSpPr bwMode="auto">
          <a:xfrm>
            <a:off x="1371600" y="381000"/>
            <a:ext cx="7467600" cy="838200"/>
            <a:chOff x="816" y="144"/>
            <a:chExt cx="4704" cy="528"/>
          </a:xfrm>
        </p:grpSpPr>
        <p:sp useBgFill="1">
          <p:nvSpPr>
            <p:cNvPr id="47124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100" b="1"/>
                <a:t>فصل يازدهم</a:t>
              </a:r>
              <a:endParaRPr lang="en-US" sz="2100" b="1"/>
            </a:p>
          </p:txBody>
        </p:sp>
        <p:sp useBgFill="1">
          <p:nvSpPr>
            <p:cNvPr id="47125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47111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714375" y="1371600"/>
            <a:ext cx="8178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just"/>
            <a:endParaRPr lang="ar-SA" sz="1400">
              <a:cs typeface="Arial" pitchFamily="34" charset="0"/>
            </a:endParaRPr>
          </a:p>
          <a:p>
            <a:pPr indent="288925" algn="just" eaLnBrk="0" hangingPunct="0"/>
            <a:r>
              <a:rPr lang="fa-IR"/>
              <a:t>مراحل كار :</a:t>
            </a:r>
          </a:p>
          <a:p>
            <a:pPr indent="288925" algn="just" eaLnBrk="0" hangingPunct="0"/>
            <a:r>
              <a:rPr lang="ar-SA"/>
              <a:t>همان مراحل كار توضيح داده شده در </a:t>
            </a:r>
            <a:r>
              <a:rPr lang="fa-IR" sz="2400"/>
              <a:t>(</a:t>
            </a:r>
            <a:r>
              <a:rPr lang="fa-IR" sz="2400">
                <a:solidFill>
                  <a:srgbClr val="FF3300"/>
                </a:solidFill>
              </a:rPr>
              <a:t>*</a:t>
            </a:r>
            <a:r>
              <a:rPr lang="fa-IR" sz="2400"/>
              <a:t>)</a:t>
            </a:r>
            <a:r>
              <a:rPr lang="ar-SA" sz="2400"/>
              <a:t> </a:t>
            </a:r>
            <a:r>
              <a:rPr lang="ar-SA"/>
              <a:t>آزمون يك گروهي مي</a:t>
            </a:r>
            <a:r>
              <a:rPr lang="ar-SA">
                <a:cs typeface="Arabic Transparent" pitchFamily="2" charset="-78"/>
              </a:rPr>
              <a:t>‌</a:t>
            </a:r>
            <a:r>
              <a:rPr lang="ar-SA"/>
              <a:t>باشد.</a:t>
            </a:r>
          </a:p>
          <a:p>
            <a:pPr indent="288925" algn="just" eaLnBrk="0" hangingPunct="0"/>
            <a:r>
              <a:rPr lang="fa-IR"/>
              <a:t>فقط</a:t>
            </a:r>
            <a:r>
              <a:rPr lang="ar-SA"/>
              <a:t> محاسبه </a:t>
            </a:r>
            <a:r>
              <a:rPr lang="en-US"/>
              <a:t>t</a:t>
            </a:r>
            <a:r>
              <a:rPr lang="ar-SA"/>
              <a:t> و </a:t>
            </a:r>
            <a:r>
              <a:rPr lang="en-US"/>
              <a:t>df</a:t>
            </a:r>
            <a:r>
              <a:rPr lang="ar-SA"/>
              <a:t> فرق دارد.</a:t>
            </a: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2895600" y="5334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295400" y="3124200"/>
            <a:ext cx="6961188" cy="549275"/>
            <a:chOff x="816" y="1968"/>
            <a:chExt cx="4385" cy="346"/>
          </a:xfrm>
        </p:grpSpPr>
        <p:sp>
          <p:nvSpPr>
            <p:cNvPr id="47123" name="Rectangle 28"/>
            <p:cNvSpPr>
              <a:spLocks noChangeArrowheads="1"/>
            </p:cNvSpPr>
            <p:nvPr/>
          </p:nvSpPr>
          <p:spPr bwMode="auto">
            <a:xfrm>
              <a:off x="816" y="1968"/>
              <a:ext cx="4385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a-IR"/>
                <a:t>فرض‌هاي صفر و خلاف نيزبرحسب                می باشد.</a:t>
              </a:r>
            </a:p>
          </p:txBody>
        </p:sp>
        <p:graphicFrame>
          <p:nvGraphicFramePr>
            <p:cNvPr id="47109" name="Object 26"/>
            <p:cNvGraphicFramePr>
              <a:graphicFrameLocks noChangeAspect="1"/>
            </p:cNvGraphicFramePr>
            <p:nvPr/>
          </p:nvGraphicFramePr>
          <p:xfrm>
            <a:off x="1872" y="1968"/>
            <a:ext cx="78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2" name="Equation" r:id="rId5" imgW="711000" imgH="215640" progId="Equation.3">
                    <p:embed/>
                  </p:oleObj>
                </mc:Choice>
                <mc:Fallback>
                  <p:oleObj name="Equation" r:id="rId5" imgW="711000" imgH="2156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68"/>
                          <a:ext cx="780" cy="28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5" name="Rectangle 27"/>
          <p:cNvSpPr>
            <a:spLocks noChangeArrowheads="1"/>
          </p:cNvSpPr>
          <p:nvPr/>
        </p:nvSpPr>
        <p:spPr bwMode="auto">
          <a:xfrm>
            <a:off x="2667000" y="3962400"/>
            <a:ext cx="18415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fa-IR">
              <a:latin typeface="Times New Roman" pitchFamily="18" charset="0"/>
            </a:endParaRPr>
          </a:p>
          <a:p>
            <a:pPr algn="l" rtl="0" eaLnBrk="0" hangingPunct="0"/>
            <a:endParaRPr lang="ar-SA" sz="1800"/>
          </a:p>
        </p:txBody>
      </p:sp>
      <p:sp>
        <p:nvSpPr>
          <p:cNvPr id="385055" name="Rectangle 31"/>
          <p:cNvSpPr>
            <a:spLocks noChangeArrowheads="1"/>
          </p:cNvSpPr>
          <p:nvPr/>
        </p:nvSpPr>
        <p:spPr bwMode="auto">
          <a:xfrm>
            <a:off x="6477000" y="3962400"/>
            <a:ext cx="20002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fa-IR" b="1">
                <a:cs typeface="Times New Roman" pitchFamily="18" charset="0"/>
              </a:rPr>
              <a:t>محاسبه </a:t>
            </a:r>
            <a:r>
              <a:rPr lang="en-US" b="1">
                <a:cs typeface="Times New Roman" pitchFamily="18" charset="0"/>
              </a:rPr>
              <a:t>t</a:t>
            </a:r>
            <a:r>
              <a:rPr lang="fa-IR" b="1">
                <a:cs typeface="Times New Roman" pitchFamily="18" charset="0"/>
              </a:rPr>
              <a:t> و</a:t>
            </a:r>
            <a:r>
              <a:rPr lang="en-US" b="1">
                <a:cs typeface="Times New Roman" pitchFamily="18" charset="0"/>
              </a:rPr>
              <a:t>df</a:t>
            </a:r>
            <a:r>
              <a:rPr lang="fa-IR" b="1">
                <a:cs typeface="Times New Roman" pitchFamily="18" charset="0"/>
              </a:rPr>
              <a:t> :</a:t>
            </a:r>
            <a:endParaRPr lang="fa-IR">
              <a:cs typeface="Arial" pitchFamily="34" charset="0"/>
            </a:endParaRPr>
          </a:p>
        </p:txBody>
      </p:sp>
      <p:graphicFrame>
        <p:nvGraphicFramePr>
          <p:cNvPr id="385056" name="Object 32"/>
          <p:cNvGraphicFramePr>
            <a:graphicFrameLocks noChangeAspect="1"/>
          </p:cNvGraphicFramePr>
          <p:nvPr/>
        </p:nvGraphicFramePr>
        <p:xfrm>
          <a:off x="7696200" y="4419600"/>
          <a:ext cx="765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7" imgW="431613" imgH="482391" progId="Equation.3">
                  <p:embed/>
                </p:oleObj>
              </mc:Choice>
              <mc:Fallback>
                <p:oleObj name="Equation" r:id="rId7" imgW="431613" imgH="482391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419600"/>
                        <a:ext cx="765175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57" name="Rectangle 33"/>
          <p:cNvSpPr>
            <a:spLocks noChangeArrowheads="1"/>
          </p:cNvSpPr>
          <p:nvPr/>
        </p:nvSpPr>
        <p:spPr bwMode="auto">
          <a:xfrm>
            <a:off x="4114800" y="4572000"/>
            <a:ext cx="33035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fa-IR" b="1"/>
              <a:t>پس از جاگذاري اين فرمول</a:t>
            </a:r>
          </a:p>
          <a:p>
            <a:pPr algn="justLow"/>
            <a:r>
              <a:rPr lang="fa-IR" b="1"/>
              <a:t> بدست مي آيد:</a:t>
            </a:r>
          </a:p>
        </p:txBody>
      </p:sp>
      <p:sp>
        <p:nvSpPr>
          <p:cNvPr id="385059" name="AutoShape 35"/>
          <p:cNvSpPr>
            <a:spLocks noChangeArrowheads="1"/>
          </p:cNvSpPr>
          <p:nvPr/>
        </p:nvSpPr>
        <p:spPr bwMode="auto">
          <a:xfrm>
            <a:off x="381000" y="3962400"/>
            <a:ext cx="3581400" cy="1371600"/>
          </a:xfrm>
          <a:prstGeom prst="verticalScroll">
            <a:avLst>
              <a:gd name="adj" fmla="val 12500"/>
            </a:avLst>
          </a:prstGeom>
          <a:solidFill>
            <a:schemeClr val="tx1"/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aphicFrame>
        <p:nvGraphicFramePr>
          <p:cNvPr id="385061" name="Object 3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01725" y="3962400"/>
          <a:ext cx="2214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9" imgW="1409400" imgH="1066680" progId="Equation.3">
                  <p:embed/>
                </p:oleObj>
              </mc:Choice>
              <mc:Fallback>
                <p:oleObj name="Equation" r:id="rId9" imgW="1409400" imgH="10666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962400"/>
                        <a:ext cx="22145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rotWithShape="0">
                                <a:srgbClr val="FFFFFF">
                                  <a:gamma/>
                                  <a:shade val="60000"/>
                                  <a:invGamma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114800" y="5638800"/>
            <a:ext cx="4648200" cy="990600"/>
            <a:chOff x="2640" y="3504"/>
            <a:chExt cx="2928" cy="624"/>
          </a:xfrm>
        </p:grpSpPr>
        <p:sp>
          <p:nvSpPr>
            <p:cNvPr id="47122" name="AutoShape 36"/>
            <p:cNvSpPr>
              <a:spLocks noChangeArrowheads="1"/>
            </p:cNvSpPr>
            <p:nvPr/>
          </p:nvSpPr>
          <p:spPr bwMode="auto">
            <a:xfrm>
              <a:off x="2640" y="3504"/>
              <a:ext cx="2928" cy="624"/>
            </a:xfrm>
            <a:prstGeom prst="ribbon2">
              <a:avLst>
                <a:gd name="adj1" fmla="val 18912"/>
                <a:gd name="adj2" fmla="val 50000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aphicFrame>
          <p:nvGraphicFramePr>
            <p:cNvPr id="47108" name="Object 38"/>
            <p:cNvGraphicFramePr>
              <a:graphicFrameLocks noChangeAspect="1"/>
            </p:cNvGraphicFramePr>
            <p:nvPr/>
          </p:nvGraphicFramePr>
          <p:xfrm>
            <a:off x="3552" y="3600"/>
            <a:ext cx="96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5" name="Equation" r:id="rId11" imgW="609480" imgH="203040" progId="Equation.3">
                    <p:embed/>
                  </p:oleObj>
                </mc:Choice>
                <mc:Fallback>
                  <p:oleObj name="Equation" r:id="rId11" imgW="609480" imgH="20304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600"/>
                          <a:ext cx="96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algn="ctr" rotWithShape="0">
                                  <a:schemeClr val="tx1">
                                    <a:gamma/>
                                    <a:shade val="60000"/>
                                    <a:invGamma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20" name="Text Box 40"/>
          <p:cNvSpPr txBox="1">
            <a:spLocks noChangeArrowheads="1"/>
          </p:cNvSpPr>
          <p:nvPr/>
        </p:nvSpPr>
        <p:spPr bwMode="auto">
          <a:xfrm>
            <a:off x="0" y="2895600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cs typeface="B Lotus" pitchFamily="2" charset="-78"/>
            </a:endParaRPr>
          </a:p>
        </p:txBody>
      </p:sp>
      <p:sp>
        <p:nvSpPr>
          <p:cNvPr id="385066" name="AutoShape 4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3124200"/>
            <a:ext cx="685800" cy="609600"/>
          </a:xfrm>
          <a:prstGeom prst="actionButtonBackPrevious">
            <a:avLst/>
          </a:prstGeom>
          <a:solidFill>
            <a:srgbClr val="99CCFF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5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/>
      <p:bldP spid="385055" grpId="0"/>
      <p:bldP spid="385057" grpId="0"/>
      <p:bldP spid="385059" grpId="0" animBg="1"/>
      <p:bldP spid="3850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4" name="Group 2"/>
          <p:cNvGrpSpPr>
            <a:grpSpLocks/>
          </p:cNvGrpSpPr>
          <p:nvPr/>
        </p:nvGrpSpPr>
        <p:grpSpPr bwMode="auto">
          <a:xfrm>
            <a:off x="1295400" y="685800"/>
            <a:ext cx="7467600" cy="838200"/>
            <a:chOff x="816" y="144"/>
            <a:chExt cx="4704" cy="528"/>
          </a:xfrm>
        </p:grpSpPr>
        <p:sp useBgFill="1">
          <p:nvSpPr>
            <p:cNvPr id="48154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100" b="1"/>
                <a:t>فصل يازدهم</a:t>
              </a:r>
              <a:endParaRPr lang="en-US" sz="2100" b="1"/>
            </a:p>
          </p:txBody>
        </p:sp>
        <p:sp useBgFill="1">
          <p:nvSpPr>
            <p:cNvPr id="48155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48135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2743200" y="838200"/>
            <a:ext cx="3810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2514600" y="838200"/>
            <a:ext cx="375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آزمون </a:t>
            </a:r>
            <a:r>
              <a:rPr lang="en-US" b="1"/>
              <a:t>t</a:t>
            </a:r>
            <a:r>
              <a:rPr lang="ar-SA" b="1"/>
              <a:t> براي گروه‌هاي همبسته</a:t>
            </a:r>
            <a:endParaRPr lang="en-US" b="1"/>
          </a:p>
        </p:txBody>
      </p:sp>
      <p:graphicFrame>
        <p:nvGraphicFramePr>
          <p:cNvPr id="319499" name="Object 11"/>
          <p:cNvGraphicFramePr>
            <a:graphicFrameLocks noChangeAspect="1"/>
          </p:cNvGraphicFramePr>
          <p:nvPr/>
        </p:nvGraphicFramePr>
        <p:xfrm>
          <a:off x="511175" y="1752600"/>
          <a:ext cx="40830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2438280" imgH="342720" progId="Equation.3">
                  <p:embed/>
                </p:oleObj>
              </mc:Choice>
              <mc:Fallback>
                <p:oleObj name="Equation" r:id="rId5" imgW="2438280" imgH="342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752600"/>
                        <a:ext cx="4083050" cy="722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2514600" y="2455863"/>
            <a:ext cx="473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justLow"/>
            <a:endParaRPr lang="fa-IR" sz="1800">
              <a:cs typeface="Times New Roman" pitchFamily="18" charset="0"/>
            </a:endParaRPr>
          </a:p>
        </p:txBody>
      </p:sp>
      <p:sp>
        <p:nvSpPr>
          <p:cNvPr id="319567" name="AutoShape 79"/>
          <p:cNvSpPr>
            <a:spLocks noChangeArrowheads="1"/>
          </p:cNvSpPr>
          <p:nvPr/>
        </p:nvSpPr>
        <p:spPr bwMode="auto">
          <a:xfrm>
            <a:off x="2819400" y="3217863"/>
            <a:ext cx="3276600" cy="914400"/>
          </a:xfrm>
          <a:prstGeom prst="leftRightArrowCallout">
            <a:avLst>
              <a:gd name="adj1" fmla="val 27778"/>
              <a:gd name="adj2" fmla="val 20833"/>
              <a:gd name="adj3" fmla="val 53319"/>
              <a:gd name="adj4" fmla="val 57361"/>
            </a:avLst>
          </a:prstGeom>
          <a:solidFill>
            <a:srgbClr val="00FF00">
              <a:alpha val="94116"/>
            </a:srgbClr>
          </a:solidFill>
          <a:ln w="222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chemeClr val="bg2"/>
                </a:solidFill>
              </a:rPr>
              <a:t>فرض خلاف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19573" name="Rectangle 85"/>
          <p:cNvSpPr>
            <a:spLocks noChangeArrowheads="1"/>
          </p:cNvSpPr>
          <p:nvPr/>
        </p:nvSpPr>
        <p:spPr bwMode="auto">
          <a:xfrm>
            <a:off x="8959850" y="39814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Arial" pitchFamily="34" charset="0"/>
            </a:endParaRPr>
          </a:p>
        </p:txBody>
      </p:sp>
      <p:sp>
        <p:nvSpPr>
          <p:cNvPr id="319575" name="Rectangle 87"/>
          <p:cNvSpPr>
            <a:spLocks noChangeArrowheads="1"/>
          </p:cNvSpPr>
          <p:nvPr/>
        </p:nvSpPr>
        <p:spPr bwMode="auto">
          <a:xfrm>
            <a:off x="6858000" y="1922463"/>
            <a:ext cx="14462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فرض صفر:</a:t>
            </a:r>
          </a:p>
        </p:txBody>
      </p:sp>
      <p:sp>
        <p:nvSpPr>
          <p:cNvPr id="319576" name="AutoShape 88"/>
          <p:cNvSpPr>
            <a:spLocks noChangeArrowheads="1"/>
          </p:cNvSpPr>
          <p:nvPr/>
        </p:nvSpPr>
        <p:spPr bwMode="auto">
          <a:xfrm rot="10800000">
            <a:off x="4953000" y="1846263"/>
            <a:ext cx="1828800" cy="762000"/>
          </a:xfrm>
          <a:prstGeom prst="notchedRightArrow">
            <a:avLst>
              <a:gd name="adj1" fmla="val 44454"/>
              <a:gd name="adj2" fmla="val 76667"/>
            </a:avLst>
          </a:prstGeom>
          <a:noFill/>
          <a:ln w="222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9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5656263"/>
            <a:ext cx="838200" cy="762000"/>
          </a:xfrm>
          <a:prstGeom prst="actionButtonReturn">
            <a:avLst/>
          </a:prstGeom>
          <a:solidFill>
            <a:srgbClr val="00CCFF">
              <a:alpha val="2509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57200" y="2913063"/>
            <a:ext cx="7924800" cy="1447800"/>
            <a:chOff x="288" y="1968"/>
            <a:chExt cx="4992" cy="912"/>
          </a:xfrm>
        </p:grpSpPr>
        <p:sp>
          <p:nvSpPr>
            <p:cNvPr id="48150" name="Rectangle 38"/>
            <p:cNvSpPr>
              <a:spLocks noChangeArrowheads="1"/>
            </p:cNvSpPr>
            <p:nvPr/>
          </p:nvSpPr>
          <p:spPr bwMode="auto">
            <a:xfrm>
              <a:off x="384" y="2160"/>
              <a:ext cx="1240" cy="6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sz="2800"/>
                <a:t>آزمون</a:t>
              </a:r>
              <a:r>
                <a:rPr lang="fa-IR"/>
                <a:t>يك دامنه</a:t>
              </a:r>
              <a:endParaRPr lang="en-US"/>
            </a:p>
            <a:p>
              <a:pPr algn="ctr" eaLnBrk="0" hangingPunct="0"/>
              <a:r>
                <a:rPr lang="fa-IR" sz="2800"/>
                <a:t>(جهت دار) </a:t>
              </a:r>
              <a:endParaRPr lang="en-US" sz="2800"/>
            </a:p>
          </p:txBody>
        </p:sp>
        <p:sp>
          <p:nvSpPr>
            <p:cNvPr id="48151" name="Rectangle 39"/>
            <p:cNvSpPr>
              <a:spLocks noChangeArrowheads="1"/>
            </p:cNvSpPr>
            <p:nvPr/>
          </p:nvSpPr>
          <p:spPr bwMode="auto">
            <a:xfrm>
              <a:off x="3936" y="2160"/>
              <a:ext cx="1267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a-IR"/>
                <a:t>آزمون دو دامنه</a:t>
              </a:r>
              <a:endParaRPr lang="en-US"/>
            </a:p>
            <a:p>
              <a:pPr algn="ctr"/>
              <a:r>
                <a:rPr lang="fa-IR"/>
                <a:t> (بدون جهت) </a:t>
              </a:r>
              <a:endParaRPr lang="en-US"/>
            </a:p>
          </p:txBody>
        </p:sp>
        <p:sp>
          <p:nvSpPr>
            <p:cNvPr id="48152" name="AutoShape 96"/>
            <p:cNvSpPr>
              <a:spLocks noChangeArrowheads="1"/>
            </p:cNvSpPr>
            <p:nvPr/>
          </p:nvSpPr>
          <p:spPr bwMode="auto">
            <a:xfrm>
              <a:off x="288" y="1968"/>
              <a:ext cx="1632" cy="912"/>
            </a:xfrm>
            <a:prstGeom prst="flowChartOnlineStorage">
              <a:avLst/>
            </a:prstGeom>
            <a:noFill/>
            <a:ln w="22225" algn="ctr">
              <a:solidFill>
                <a:srgbClr val="6EFB5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AutoShape 97"/>
            <p:cNvSpPr>
              <a:spLocks noChangeArrowheads="1"/>
            </p:cNvSpPr>
            <p:nvPr/>
          </p:nvSpPr>
          <p:spPr bwMode="auto">
            <a:xfrm rot="10800000">
              <a:off x="3648" y="1968"/>
              <a:ext cx="1632" cy="912"/>
            </a:xfrm>
            <a:prstGeom prst="flowChartOnlineStorage">
              <a:avLst/>
            </a:prstGeom>
            <a:noFill/>
            <a:ln w="22225" algn="ctr">
              <a:solidFill>
                <a:srgbClr val="6EFB5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0" y="4589463"/>
            <a:ext cx="8915400" cy="1704975"/>
            <a:chOff x="144" y="3116"/>
            <a:chExt cx="5616" cy="1074"/>
          </a:xfrm>
        </p:grpSpPr>
        <p:graphicFrame>
          <p:nvGraphicFramePr>
            <p:cNvPr id="48131" name="Object 9"/>
            <p:cNvGraphicFramePr>
              <a:graphicFrameLocks noChangeAspect="1"/>
            </p:cNvGraphicFramePr>
            <p:nvPr/>
          </p:nvGraphicFramePr>
          <p:xfrm>
            <a:off x="481" y="3801"/>
            <a:ext cx="163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7" name="Equation" r:id="rId8" imgW="1536480" imgH="253800" progId="Equation.3">
                    <p:embed/>
                  </p:oleObj>
                </mc:Choice>
                <mc:Fallback>
                  <p:oleObj name="Equation" r:id="rId8" imgW="1536480" imgH="2538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" y="3801"/>
                          <a:ext cx="1630" cy="38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6" name="Group 100"/>
            <p:cNvGrpSpPr>
              <a:grpSpLocks/>
            </p:cNvGrpSpPr>
            <p:nvPr/>
          </p:nvGrpSpPr>
          <p:grpSpPr bwMode="auto">
            <a:xfrm>
              <a:off x="144" y="3116"/>
              <a:ext cx="5616" cy="1057"/>
              <a:chOff x="144" y="3116"/>
              <a:chExt cx="5616" cy="1057"/>
            </a:xfrm>
          </p:grpSpPr>
          <p:graphicFrame>
            <p:nvGraphicFramePr>
              <p:cNvPr id="48132" name="Object 10"/>
              <p:cNvGraphicFramePr>
                <a:graphicFrameLocks noChangeAspect="1"/>
              </p:cNvGraphicFramePr>
              <p:nvPr/>
            </p:nvGraphicFramePr>
            <p:xfrm>
              <a:off x="325" y="3116"/>
              <a:ext cx="2037" cy="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48" name="Equation" r:id="rId10" imgW="1942920" imgH="342720" progId="Equation.3">
                      <p:embed/>
                    </p:oleObj>
                  </mc:Choice>
                  <mc:Fallback>
                    <p:oleObj name="Equation" r:id="rId10" imgW="1942920" imgH="34272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" y="3116"/>
                            <a:ext cx="2037" cy="46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147" name="Text Box 90"/>
              <p:cNvSpPr txBox="1">
                <a:spLocks noChangeArrowheads="1"/>
              </p:cNvSpPr>
              <p:nvPr/>
            </p:nvSpPr>
            <p:spPr bwMode="auto">
              <a:xfrm>
                <a:off x="144" y="3552"/>
                <a:ext cx="33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a-IR">
                    <a:solidFill>
                      <a:srgbClr val="09E95E"/>
                    </a:solidFill>
                  </a:rPr>
                  <a:t>يا</a:t>
                </a:r>
                <a:endParaRPr lang="en-US">
                  <a:solidFill>
                    <a:srgbClr val="09E95E"/>
                  </a:solidFill>
                </a:endParaRPr>
              </a:p>
            </p:txBody>
          </p:sp>
          <p:grpSp>
            <p:nvGrpSpPr>
              <p:cNvPr id="48148" name="Group 99"/>
              <p:cNvGrpSpPr>
                <a:grpSpLocks/>
              </p:cNvGrpSpPr>
              <p:nvPr/>
            </p:nvGrpSpPr>
            <p:grpSpPr bwMode="auto">
              <a:xfrm>
                <a:off x="3825" y="3121"/>
                <a:ext cx="1935" cy="1052"/>
                <a:chOff x="3825" y="3121"/>
                <a:chExt cx="1935" cy="1052"/>
              </a:xfrm>
            </p:grpSpPr>
            <p:graphicFrame>
              <p:nvGraphicFramePr>
                <p:cNvPr id="48133" name="Object 8"/>
                <p:cNvGraphicFramePr>
                  <a:graphicFrameLocks noChangeAspect="1"/>
                </p:cNvGraphicFramePr>
                <p:nvPr/>
              </p:nvGraphicFramePr>
              <p:xfrm>
                <a:off x="3825" y="3121"/>
                <a:ext cx="1758" cy="10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49" name="Equation" r:id="rId12" imgW="1066680" imgH="558720" progId="Equation.3">
                        <p:embed/>
                      </p:oleObj>
                    </mc:Choice>
                    <mc:Fallback>
                      <p:oleObj name="Equation" r:id="rId12" imgW="1066680" imgH="558720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5" y="3121"/>
                              <a:ext cx="1758" cy="1052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  <a:effectLst>
                              <a:prstShdw prst="shdw17">
                                <a:schemeClr val="tx1"/>
                              </a:prstShdw>
                            </a:effec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14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5424" y="3504"/>
                  <a:ext cx="336" cy="3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a-IR"/>
                    <a:t>يا</a:t>
                  </a:r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67" grpId="0" animBg="1"/>
      <p:bldP spid="319575" grpId="0"/>
      <p:bldP spid="3195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4859338" y="149225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/>
          </a:p>
        </p:txBody>
      </p:sp>
      <p:grpSp>
        <p:nvGrpSpPr>
          <p:cNvPr id="49158" name="Group 4"/>
          <p:cNvGrpSpPr>
            <a:grpSpLocks/>
          </p:cNvGrpSpPr>
          <p:nvPr/>
        </p:nvGrpSpPr>
        <p:grpSpPr bwMode="auto">
          <a:xfrm>
            <a:off x="1295400" y="457200"/>
            <a:ext cx="7467600" cy="838200"/>
            <a:chOff x="816" y="144"/>
            <a:chExt cx="4704" cy="528"/>
          </a:xfrm>
        </p:grpSpPr>
        <p:sp useBgFill="1">
          <p:nvSpPr>
            <p:cNvPr id="49168" name="AutoShape 5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000"/>
                <a:t>فصل يازدهم</a:t>
              </a:r>
              <a:endParaRPr lang="en-US" sz="2000"/>
            </a:p>
          </p:txBody>
        </p:sp>
        <p:sp useBgFill="1">
          <p:nvSpPr>
            <p:cNvPr id="49169" name="AutoShape 6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sp>
        <p:nvSpPr>
          <p:cNvPr id="922633" name="Rectangle 9"/>
          <p:cNvSpPr>
            <a:spLocks noChangeArrowheads="1"/>
          </p:cNvSpPr>
          <p:nvPr/>
        </p:nvSpPr>
        <p:spPr bwMode="auto">
          <a:xfrm>
            <a:off x="1371600" y="1828800"/>
            <a:ext cx="64992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ar-SA">
                <a:cs typeface="Times New Roman" pitchFamily="18" charset="0"/>
              </a:rPr>
              <a:t>براي نمونه اي كه از 25 جفت آزمودني تشكيل شده است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92264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8686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85800" y="2667000"/>
            <a:ext cx="7315200" cy="625475"/>
            <a:chOff x="480" y="1536"/>
            <a:chExt cx="4608" cy="394"/>
          </a:xfrm>
        </p:grpSpPr>
        <p:sp>
          <p:nvSpPr>
            <p:cNvPr id="49164" name="Rectangle 11"/>
            <p:cNvSpPr>
              <a:spLocks noChangeArrowheads="1"/>
            </p:cNvSpPr>
            <p:nvPr/>
          </p:nvSpPr>
          <p:spPr bwMode="auto">
            <a:xfrm>
              <a:off x="480" y="1584"/>
              <a:ext cx="2309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Low"/>
              <a:r>
                <a:rPr lang="ar-SA" sz="1400" baseline="30000">
                  <a:cs typeface="Times New Roman" pitchFamily="18" charset="0"/>
                </a:rPr>
                <a:t> </a:t>
              </a:r>
              <a:r>
                <a:rPr lang="ar-SA">
                  <a:cs typeface="Times New Roman" pitchFamily="18" charset="0"/>
                </a:rPr>
                <a:t>است نسبت </a:t>
              </a:r>
              <a:r>
                <a:rPr lang="en-US">
                  <a:cs typeface="Times New Roman" pitchFamily="18" charset="0"/>
                </a:rPr>
                <a:t>t</a:t>
              </a:r>
              <a:r>
                <a:rPr lang="ar-SA">
                  <a:cs typeface="Times New Roman" pitchFamily="18" charset="0"/>
                </a:rPr>
                <a:t> را محاسبه كنيد.</a:t>
              </a:r>
              <a:endParaRPr lang="ar-SA"/>
            </a:p>
          </p:txBody>
        </p:sp>
        <p:grpSp>
          <p:nvGrpSpPr>
            <p:cNvPr id="49165" name="Group 36"/>
            <p:cNvGrpSpPr>
              <a:grpSpLocks/>
            </p:cNvGrpSpPr>
            <p:nvPr/>
          </p:nvGrpSpPr>
          <p:grpSpPr bwMode="auto">
            <a:xfrm>
              <a:off x="2880" y="1536"/>
              <a:ext cx="2208" cy="394"/>
              <a:chOff x="2880" y="1536"/>
              <a:chExt cx="2208" cy="394"/>
            </a:xfrm>
          </p:grpSpPr>
          <p:graphicFrame>
            <p:nvGraphicFramePr>
              <p:cNvPr id="49154" name="Object 7"/>
              <p:cNvGraphicFramePr>
                <a:graphicFrameLocks noChangeAspect="1"/>
              </p:cNvGraphicFramePr>
              <p:nvPr/>
            </p:nvGraphicFramePr>
            <p:xfrm>
              <a:off x="2880" y="1536"/>
              <a:ext cx="285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62" name="Equation" r:id="rId6" imgW="139639" imgH="152334" progId="Equation.3">
                      <p:embed/>
                    </p:oleObj>
                  </mc:Choice>
                  <mc:Fallback>
                    <p:oleObj name="Equation" r:id="rId6" imgW="139639" imgH="152334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1536"/>
                            <a:ext cx="285" cy="349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 dist="12700" dir="10800000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6" name="Rectangle 10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1163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justLow"/>
                <a:r>
                  <a:rPr lang="ar-SA" sz="1400">
                    <a:cs typeface="Times New Roman" pitchFamily="18" charset="0"/>
                  </a:rPr>
                  <a:t> </a:t>
                </a:r>
                <a:r>
                  <a:rPr lang="ar-SA">
                    <a:cs typeface="Times New Roman" pitchFamily="18" charset="0"/>
                  </a:rPr>
                  <a:t>و 400=</a:t>
                </a:r>
                <a:r>
                  <a:rPr lang="en-US">
                    <a:cs typeface="Times New Roman" pitchFamily="18" charset="0"/>
                  </a:rPr>
                  <a:t>D</a:t>
                </a:r>
                <a:r>
                  <a:rPr lang="en-US" baseline="30000">
                    <a:cs typeface="Times New Roman" pitchFamily="18" charset="0"/>
                  </a:rPr>
                  <a:t>2 </a:t>
                </a:r>
              </a:p>
            </p:txBody>
          </p:sp>
          <p:graphicFrame>
            <p:nvGraphicFramePr>
              <p:cNvPr id="49155" name="Object 12"/>
              <p:cNvGraphicFramePr>
                <a:graphicFrameLocks noChangeAspect="1"/>
              </p:cNvGraphicFramePr>
              <p:nvPr/>
            </p:nvGraphicFramePr>
            <p:xfrm>
              <a:off x="4224" y="1584"/>
              <a:ext cx="264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63" name="Equation" r:id="rId8" imgW="139639" imgH="152334" progId="Equation.3">
                      <p:embed/>
                    </p:oleObj>
                  </mc:Choice>
                  <mc:Fallback>
                    <p:oleObj name="Equation" r:id="rId8" imgW="139639" imgH="152334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1584"/>
                            <a:ext cx="264" cy="288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 dist="12700" dir="10800000">
                              <a:schemeClr val="tx1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7" name="Text Box 34"/>
              <p:cNvSpPr txBox="1">
                <a:spLocks noChangeArrowheads="1"/>
              </p:cNvSpPr>
              <p:nvPr/>
            </p:nvSpPr>
            <p:spPr bwMode="auto">
              <a:xfrm>
                <a:off x="4272" y="1584"/>
                <a:ext cx="81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/>
                  <a:t>50=</a:t>
                </a:r>
                <a:r>
                  <a:rPr lang="en-US"/>
                  <a:t>D</a:t>
                </a:r>
              </a:p>
            </p:txBody>
          </p:sp>
        </p:grpSp>
      </p:grpSp>
      <p:sp>
        <p:nvSpPr>
          <p:cNvPr id="49162" name="Rectangle 39"/>
          <p:cNvSpPr>
            <a:spLocks noChangeArrowheads="1"/>
          </p:cNvSpPr>
          <p:nvPr/>
        </p:nvSpPr>
        <p:spPr bwMode="auto">
          <a:xfrm>
            <a:off x="4464050" y="592138"/>
            <a:ext cx="695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/>
              <a:t>مثال</a:t>
            </a:r>
            <a:endParaRPr lang="en-US" sz="3200"/>
          </a:p>
        </p:txBody>
      </p:sp>
      <p:sp>
        <p:nvSpPr>
          <p:cNvPr id="922664" name="Text Box 40"/>
          <p:cNvSpPr txBox="1">
            <a:spLocks noChangeArrowheads="1"/>
          </p:cNvSpPr>
          <p:nvPr/>
        </p:nvSpPr>
        <p:spPr bwMode="auto">
          <a:xfrm>
            <a:off x="5943600" y="3429000"/>
            <a:ext cx="1905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پاسخ: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2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2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2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3" grpId="0"/>
      <p:bldP spid="9226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859338" y="149225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/>
          </a:p>
        </p:txBody>
      </p:sp>
      <p:grpSp>
        <p:nvGrpSpPr>
          <p:cNvPr id="63493" name="Group 4"/>
          <p:cNvGrpSpPr>
            <a:grpSpLocks/>
          </p:cNvGrpSpPr>
          <p:nvPr/>
        </p:nvGrpSpPr>
        <p:grpSpPr bwMode="auto">
          <a:xfrm>
            <a:off x="1295400" y="457200"/>
            <a:ext cx="7467600" cy="838200"/>
            <a:chOff x="816" y="144"/>
            <a:chExt cx="4704" cy="528"/>
          </a:xfrm>
        </p:grpSpPr>
        <p:sp useBgFill="1">
          <p:nvSpPr>
            <p:cNvPr id="63497" name="AutoShape 5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 b="1"/>
                <a:t>فصل دوازدهم</a:t>
              </a:r>
              <a:endParaRPr lang="en-US" sz="1800" b="1"/>
            </a:p>
          </p:txBody>
        </p:sp>
        <p:sp useBgFill="1">
          <p:nvSpPr>
            <p:cNvPr id="63498" name="AutoShape 6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sp>
        <p:nvSpPr>
          <p:cNvPr id="907272" name="Rectangle 8"/>
          <p:cNvSpPr>
            <a:spLocks noChangeArrowheads="1"/>
          </p:cNvSpPr>
          <p:nvPr/>
        </p:nvSpPr>
        <p:spPr bwMode="auto">
          <a:xfrm>
            <a:off x="533400" y="1981200"/>
            <a:ext cx="80010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p</a:t>
            </a:r>
            <a:r>
              <a:rPr lang="en-US" baseline="-25000"/>
              <a:t>1</a:t>
            </a:r>
            <a:r>
              <a:rPr lang="en-US"/>
              <a:t> - p</a:t>
            </a:r>
            <a:r>
              <a:rPr lang="en-US" baseline="-25000"/>
              <a:t>2</a:t>
            </a:r>
            <a:r>
              <a:rPr lang="en-US"/>
              <a:t> =0</a:t>
            </a:r>
          </a:p>
          <a:p>
            <a:pPr algn="l"/>
            <a:r>
              <a:rPr lang="en-US"/>
              <a:t>H</a:t>
            </a:r>
            <a:r>
              <a:rPr lang="en-US" baseline="-25000"/>
              <a:t>A</a:t>
            </a:r>
            <a:r>
              <a:rPr lang="en-US"/>
              <a:t>: p</a:t>
            </a:r>
            <a:r>
              <a:rPr lang="en-US" baseline="-25000"/>
              <a:t>1</a:t>
            </a:r>
            <a:r>
              <a:rPr lang="en-US"/>
              <a:t> - p</a:t>
            </a:r>
            <a:r>
              <a:rPr lang="en-US" baseline="-25000"/>
              <a:t>2</a:t>
            </a:r>
            <a:r>
              <a:rPr lang="en-US"/>
              <a:t> ≠0</a:t>
            </a:r>
          </a:p>
          <a:p>
            <a:r>
              <a:rPr lang="fa-IR"/>
              <a:t>در اینجا در مورد جهت تغییر نگرش دانشجویان چیزی مشخص نشده پس آزمون دو دامنه است.</a:t>
            </a:r>
          </a:p>
          <a:p>
            <a:r>
              <a:rPr lang="fa-IR"/>
              <a:t>براي محاسبه </a:t>
            </a:r>
            <a:r>
              <a:rPr lang="en-US"/>
              <a:t>                     :Z</a:t>
            </a:r>
          </a:p>
        </p:txBody>
      </p:sp>
      <p:graphicFrame>
        <p:nvGraphicFramePr>
          <p:cNvPr id="907273" name="Object 9"/>
          <p:cNvGraphicFramePr>
            <a:graphicFrameLocks noGrp="1" noChangeAspect="1"/>
          </p:cNvGraphicFramePr>
          <p:nvPr>
            <p:ph/>
          </p:nvPr>
        </p:nvGraphicFramePr>
        <p:xfrm>
          <a:off x="1219200" y="4343400"/>
          <a:ext cx="23622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5" imgW="660240" imgH="622080" progId="Equation.3">
                  <p:embed/>
                </p:oleObj>
              </mc:Choice>
              <mc:Fallback>
                <p:oleObj name="Equation" r:id="rId5" imgW="660240" imgH="622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43400"/>
                        <a:ext cx="2362200" cy="1228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7275" name="Rectangle 11"/>
          <p:cNvSpPr>
            <a:spLocks noChangeArrowheads="1"/>
          </p:cNvSpPr>
          <p:nvPr/>
        </p:nvSpPr>
        <p:spPr bwMode="auto">
          <a:xfrm>
            <a:off x="4876800" y="5257800"/>
            <a:ext cx="36718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اول مخرج کسر را حساب کنیم.</a:t>
            </a:r>
            <a:endParaRPr lang="en-US"/>
          </a:p>
        </p:txBody>
      </p: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4456113" y="592138"/>
            <a:ext cx="8080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/>
              <a:t>پاسخ</a:t>
            </a:r>
            <a:endParaRPr lang="en-US" sz="32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90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0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90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2" grpId="0"/>
      <p:bldP spid="9072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2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4859338" y="149225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/>
          </a:p>
        </p:txBody>
      </p:sp>
      <p:grpSp>
        <p:nvGrpSpPr>
          <p:cNvPr id="64518" name="Group 4"/>
          <p:cNvGrpSpPr>
            <a:grpSpLocks/>
          </p:cNvGrpSpPr>
          <p:nvPr/>
        </p:nvGrpSpPr>
        <p:grpSpPr bwMode="auto">
          <a:xfrm>
            <a:off x="1295400" y="457200"/>
            <a:ext cx="7467600" cy="838200"/>
            <a:chOff x="816" y="144"/>
            <a:chExt cx="4704" cy="528"/>
          </a:xfrm>
        </p:grpSpPr>
        <p:sp useBgFill="1">
          <p:nvSpPr>
            <p:cNvPr id="64526" name="AutoShape 5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 b="1"/>
                <a:t>فصل دوازدهم</a:t>
              </a:r>
              <a:endParaRPr lang="en-US" sz="1800" b="1"/>
            </a:p>
          </p:txBody>
        </p:sp>
        <p:sp useBgFill="1">
          <p:nvSpPr>
            <p:cNvPr id="64527" name="AutoShape 6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3657600" y="3124200"/>
            <a:ext cx="45989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حال محاسبه </a:t>
            </a:r>
            <a:r>
              <a:rPr lang="en-US"/>
              <a:t>z</a:t>
            </a:r>
            <a:r>
              <a:rPr lang="fa-IR"/>
              <a:t> از طریق فرمول مربوطه:</a:t>
            </a:r>
            <a:endParaRPr lang="en-US"/>
          </a:p>
        </p:txBody>
      </p:sp>
      <p:graphicFrame>
        <p:nvGraphicFramePr>
          <p:cNvPr id="911370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6800" y="1827213"/>
          <a:ext cx="44196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5" imgW="2057400" imgH="444240" progId="Equation.3">
                  <p:embed/>
                </p:oleObj>
              </mc:Choice>
              <mc:Fallback>
                <p:oleObj name="Equation" r:id="rId5" imgW="205740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7213"/>
                        <a:ext cx="4419600" cy="954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72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3873500"/>
          <a:ext cx="3429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7" imgW="1600200" imgH="622080" progId="Equation.3">
                  <p:embed/>
                </p:oleObj>
              </mc:Choice>
              <mc:Fallback>
                <p:oleObj name="Equation" r:id="rId7" imgW="160020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73500"/>
                        <a:ext cx="3429000" cy="1333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8600" y="5486400"/>
            <a:ext cx="4937125" cy="1006475"/>
            <a:chOff x="144" y="3456"/>
            <a:chExt cx="3110" cy="634"/>
          </a:xfrm>
        </p:grpSpPr>
        <p:sp>
          <p:nvSpPr>
            <p:cNvPr id="64522" name="Text Box 15"/>
            <p:cNvSpPr txBox="1">
              <a:spLocks noChangeArrowheads="1"/>
            </p:cNvSpPr>
            <p:nvPr/>
          </p:nvSpPr>
          <p:spPr bwMode="auto">
            <a:xfrm>
              <a:off x="1968" y="3648"/>
              <a:ext cx="651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baseline="-25000"/>
                <a:t>جدول</a:t>
              </a:r>
              <a:r>
                <a:rPr lang="fa-IR"/>
                <a:t> </a:t>
              </a:r>
              <a:r>
                <a:rPr lang="en-US"/>
                <a:t>Z</a:t>
              </a:r>
            </a:p>
          </p:txBody>
        </p:sp>
        <p:sp>
          <p:nvSpPr>
            <p:cNvPr id="64523" name="Text Box 16"/>
            <p:cNvSpPr txBox="1">
              <a:spLocks noChangeArrowheads="1"/>
            </p:cNvSpPr>
            <p:nvPr/>
          </p:nvSpPr>
          <p:spPr bwMode="auto">
            <a:xfrm>
              <a:off x="2448" y="3648"/>
              <a:ext cx="80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/>
                <a:t>2/575=</a:t>
              </a:r>
              <a:endParaRPr lang="en-US"/>
            </a:p>
          </p:txBody>
        </p:sp>
        <p:sp>
          <p:nvSpPr>
            <p:cNvPr id="64524" name="Rectangle 18"/>
            <p:cNvSpPr>
              <a:spLocks noChangeArrowheads="1"/>
            </p:cNvSpPr>
            <p:nvPr/>
          </p:nvSpPr>
          <p:spPr bwMode="auto">
            <a:xfrm>
              <a:off x="144" y="3456"/>
              <a:ext cx="1488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/>
                <a:t>آزمون دو دامنه</a:t>
              </a:r>
            </a:p>
            <a:p>
              <a:r>
                <a:rPr lang="fa-IR"/>
                <a:t> و  0/01 </a:t>
              </a:r>
              <a:r>
                <a:rPr lang="el-GR"/>
                <a:t>α</a:t>
              </a:r>
              <a:r>
                <a:rPr lang="en-US"/>
                <a:t>=</a:t>
              </a:r>
              <a:r>
                <a:rPr lang="fa-IR"/>
                <a:t> </a:t>
              </a:r>
              <a:endParaRPr lang="en-US"/>
            </a:p>
          </p:txBody>
        </p:sp>
        <p:sp>
          <p:nvSpPr>
            <p:cNvPr id="64525" name="AutoShape 19"/>
            <p:cNvSpPr>
              <a:spLocks noChangeArrowheads="1"/>
            </p:cNvSpPr>
            <p:nvPr/>
          </p:nvSpPr>
          <p:spPr bwMode="auto">
            <a:xfrm>
              <a:off x="1680" y="369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noFill/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1" name="Rectangle 21"/>
          <p:cNvSpPr>
            <a:spLocks noChangeArrowheads="1"/>
          </p:cNvSpPr>
          <p:nvPr/>
        </p:nvSpPr>
        <p:spPr bwMode="auto">
          <a:xfrm>
            <a:off x="3821113" y="592138"/>
            <a:ext cx="14430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/>
              <a:t>ادامه پاسخ</a:t>
            </a:r>
            <a:endParaRPr lang="en-US" sz="32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9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4859338" y="149225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/>
          </a:p>
        </p:txBody>
      </p:sp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1295400" y="457200"/>
            <a:ext cx="7467600" cy="838200"/>
            <a:chOff x="816" y="144"/>
            <a:chExt cx="4704" cy="528"/>
          </a:xfrm>
        </p:grpSpPr>
        <p:sp useBgFill="1">
          <p:nvSpPr>
            <p:cNvPr id="237584" name="AutoShape 5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 b="1"/>
                <a:t>فصل دوازدهم</a:t>
              </a:r>
              <a:endParaRPr lang="en-US" sz="1800" b="1"/>
            </a:p>
          </p:txBody>
        </p:sp>
        <p:sp useBgFill="1">
          <p:nvSpPr>
            <p:cNvPr id="237585" name="AutoShape 6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sp>
        <p:nvSpPr>
          <p:cNvPr id="931855" name="Text Box 15"/>
          <p:cNvSpPr txBox="1">
            <a:spLocks noChangeArrowheads="1"/>
          </p:cNvSpPr>
          <p:nvPr/>
        </p:nvSpPr>
        <p:spPr bwMode="auto">
          <a:xfrm>
            <a:off x="1301750" y="3352800"/>
            <a:ext cx="2590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cs typeface="Arial" pitchFamily="34" charset="0"/>
              </a:rPr>
              <a:t>1/714&lt; 3/95</a:t>
            </a:r>
            <a:endParaRPr lang="en-US">
              <a:cs typeface="Arial" pitchFamily="34" charset="0"/>
            </a:endParaRPr>
          </a:p>
        </p:txBody>
      </p:sp>
      <p:sp>
        <p:nvSpPr>
          <p:cNvPr id="931856" name="Text Box 16"/>
          <p:cNvSpPr txBox="1">
            <a:spLocks noChangeArrowheads="1"/>
          </p:cNvSpPr>
          <p:nvPr/>
        </p:nvSpPr>
        <p:spPr bwMode="auto">
          <a:xfrm>
            <a:off x="692150" y="3989388"/>
            <a:ext cx="7924800" cy="286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/>
              <a:t>چون </a:t>
            </a:r>
            <a:r>
              <a:rPr lang="en-US" sz="2800"/>
              <a:t>t</a:t>
            </a:r>
            <a:r>
              <a:rPr lang="fa-IR" sz="2800"/>
              <a:t> محاسبه شده از فرمول بزرگتر از</a:t>
            </a:r>
            <a:r>
              <a:rPr lang="en-US" sz="2800"/>
              <a:t>t  </a:t>
            </a:r>
            <a:r>
              <a:rPr lang="fa-IR" sz="2800"/>
              <a:t> استخراج شده ازجدول است لذا  </a:t>
            </a:r>
            <a:r>
              <a:rPr lang="en-US" sz="2800"/>
              <a:t>H</a:t>
            </a:r>
            <a:r>
              <a:rPr lang="en-US" sz="2800" baseline="-25000"/>
              <a:t>0</a:t>
            </a:r>
            <a:r>
              <a:rPr lang="fa-IR" sz="2800"/>
              <a:t>  رد می شودپس بین واریانسهای مورد مقایسه تفاوت معنی داری وجود دارد.</a:t>
            </a:r>
          </a:p>
          <a:p>
            <a:pPr>
              <a:spcBef>
                <a:spcPct val="50000"/>
              </a:spcBef>
            </a:pPr>
            <a:r>
              <a:rPr lang="fa-IR" sz="2800"/>
              <a:t>چون واریانس پس آزمون از واریانس پیش آزمون کوچکتر است بنابراين              با95% اطمینان می توان گفت پراکندگی نمره ها در پس آزمون کاهش پیدا کرده است.</a:t>
            </a:r>
            <a:endParaRPr lang="en-US" sz="280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5150" y="1570038"/>
            <a:ext cx="7816850" cy="1674812"/>
            <a:chOff x="356" y="989"/>
            <a:chExt cx="4924" cy="1055"/>
          </a:xfrm>
        </p:grpSpPr>
        <p:sp>
          <p:nvSpPr>
            <p:cNvPr id="237577" name="Rectangle 9"/>
            <p:cNvSpPr>
              <a:spLocks noChangeArrowheads="1"/>
            </p:cNvSpPr>
            <p:nvPr/>
          </p:nvSpPr>
          <p:spPr bwMode="auto">
            <a:xfrm>
              <a:off x="356" y="989"/>
              <a:ext cx="160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a-IR" sz="2400">
                  <a:cs typeface="Arial" pitchFamily="34" charset="0"/>
                </a:rPr>
                <a:t>23</a:t>
              </a:r>
              <a:r>
                <a:rPr lang="fa-IR" sz="2000">
                  <a:cs typeface="Arial" pitchFamily="34" charset="0"/>
                </a:rPr>
                <a:t> </a:t>
              </a:r>
              <a:r>
                <a:rPr lang="fa-IR" sz="2400">
                  <a:cs typeface="Arial" pitchFamily="34" charset="0"/>
                </a:rPr>
                <a:t>=2-25=</a:t>
              </a:r>
              <a:r>
                <a:rPr lang="en-US" sz="2400">
                  <a:cs typeface="Arial" pitchFamily="34" charset="0"/>
                </a:rPr>
                <a:t> </a:t>
              </a:r>
              <a:r>
                <a:rPr lang="fa-IR" sz="2400">
                  <a:cs typeface="Arial" pitchFamily="34" charset="0"/>
                </a:rPr>
                <a:t>2-</a:t>
              </a:r>
              <a:r>
                <a:rPr lang="en-US" sz="2400">
                  <a:cs typeface="Arial" pitchFamily="34" charset="0"/>
                </a:rPr>
                <a:t> df=n</a:t>
              </a:r>
            </a:p>
          </p:txBody>
        </p:sp>
        <p:sp>
          <p:nvSpPr>
            <p:cNvPr id="237578" name="Rectangle 10"/>
            <p:cNvSpPr>
              <a:spLocks noChangeArrowheads="1"/>
            </p:cNvSpPr>
            <p:nvPr/>
          </p:nvSpPr>
          <p:spPr bwMode="auto">
            <a:xfrm>
              <a:off x="731" y="1325"/>
              <a:ext cx="8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a-IR" sz="2400">
                  <a:cs typeface="Arial" pitchFamily="34" charset="0"/>
                </a:rPr>
                <a:t>0/05= </a:t>
              </a:r>
              <a:r>
                <a:rPr lang="el-GR" sz="2400">
                  <a:cs typeface="Arial" pitchFamily="34" charset="0"/>
                </a:rPr>
                <a:t>α</a:t>
              </a:r>
              <a:r>
                <a:rPr lang="fa-IR" sz="2000">
                  <a:cs typeface="Arial" pitchFamily="34" charset="0"/>
                </a:rPr>
                <a:t>  </a:t>
              </a:r>
              <a:r>
                <a:rPr lang="en-US" sz="2000">
                  <a:cs typeface="Arial" pitchFamily="34" charset="0"/>
                </a:rPr>
                <a:t> </a:t>
              </a:r>
            </a:p>
          </p:txBody>
        </p:sp>
        <p:sp>
          <p:nvSpPr>
            <p:cNvPr id="237579" name="Text Box 11"/>
            <p:cNvSpPr txBox="1">
              <a:spLocks noChangeArrowheads="1"/>
            </p:cNvSpPr>
            <p:nvPr/>
          </p:nvSpPr>
          <p:spPr bwMode="auto">
            <a:xfrm>
              <a:off x="3312" y="1296"/>
              <a:ext cx="196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>
                  <a:cs typeface="Arial" pitchFamily="34" charset="0"/>
                </a:rPr>
                <a:t>1/714=</a:t>
              </a:r>
              <a:r>
                <a:rPr lang="fa-IR" baseline="-25000">
                  <a:cs typeface="Arial" pitchFamily="34" charset="0"/>
                </a:rPr>
                <a:t>( 23 و 5 0/  0)</a:t>
              </a:r>
              <a:r>
                <a:rPr lang="fa-IR">
                  <a:cs typeface="Arial" pitchFamily="34" charset="0"/>
                </a:rPr>
                <a:t> </a:t>
              </a:r>
              <a:r>
                <a:rPr lang="en-US">
                  <a:cs typeface="Arial" pitchFamily="34" charset="0"/>
                </a:rPr>
                <a:t>t</a:t>
              </a: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591" y="1612"/>
              <a:ext cx="154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>
                  <a:cs typeface="Arial" pitchFamily="34" charset="0"/>
                </a:rPr>
                <a:t>آزمون یک دامنه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237581" name="AutoShape 13"/>
            <p:cNvSpPr>
              <a:spLocks/>
            </p:cNvSpPr>
            <p:nvPr/>
          </p:nvSpPr>
          <p:spPr bwMode="auto">
            <a:xfrm>
              <a:off x="2186" y="1036"/>
              <a:ext cx="154" cy="1008"/>
            </a:xfrm>
            <a:prstGeom prst="rightBrace">
              <a:avLst>
                <a:gd name="adj1" fmla="val 5454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2" name="AutoShape 14"/>
            <p:cNvSpPr>
              <a:spLocks noChangeArrowheads="1"/>
            </p:cNvSpPr>
            <p:nvPr/>
          </p:nvSpPr>
          <p:spPr bwMode="auto">
            <a:xfrm>
              <a:off x="2640" y="1440"/>
              <a:ext cx="597" cy="144"/>
            </a:xfrm>
            <a:prstGeom prst="rightArrow">
              <a:avLst>
                <a:gd name="adj1" fmla="val 50000"/>
                <a:gd name="adj2" fmla="val 103646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7583" name="Text Box 18"/>
            <p:cNvSpPr txBox="1">
              <a:spLocks noChangeArrowheads="1"/>
            </p:cNvSpPr>
            <p:nvPr/>
          </p:nvSpPr>
          <p:spPr bwMode="auto">
            <a:xfrm>
              <a:off x="2400" y="1152"/>
              <a:ext cx="9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2400"/>
                <a:t>طبق جدول </a:t>
              </a:r>
              <a:r>
                <a:rPr lang="en-US" sz="2400"/>
                <a:t>C</a:t>
              </a:r>
            </a:p>
          </p:txBody>
        </p:sp>
      </p:grpSp>
      <p:sp>
        <p:nvSpPr>
          <p:cNvPr id="931860" name="Rectangle 20"/>
          <p:cNvSpPr>
            <a:spLocks noChangeArrowheads="1"/>
          </p:cNvSpPr>
          <p:nvPr/>
        </p:nvSpPr>
        <p:spPr bwMode="auto">
          <a:xfrm>
            <a:off x="3810000" y="609600"/>
            <a:ext cx="167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/>
              <a:t>ادامه </a:t>
            </a:r>
            <a:r>
              <a:rPr lang="ar-SA" sz="3200"/>
              <a:t>راه حل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9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9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93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5" grpId="0"/>
      <p:bldP spid="931856" grpId="0"/>
      <p:bldP spid="9318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1295400" y="685800"/>
            <a:ext cx="7467600" cy="838200"/>
            <a:chOff x="816" y="144"/>
            <a:chExt cx="4704" cy="528"/>
          </a:xfrm>
        </p:grpSpPr>
        <p:sp useBgFill="1">
          <p:nvSpPr>
            <p:cNvPr id="238598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/>
                <a:t>فصل دوازدهم</a:t>
              </a:r>
              <a:endParaRPr lang="en-US" sz="1800"/>
            </a:p>
          </p:txBody>
        </p:sp>
        <p:sp useBgFill="1">
          <p:nvSpPr>
            <p:cNvPr id="238599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38595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381000" y="2667000"/>
            <a:ext cx="861060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fa-IR"/>
              <a:t>مراحل کلی کار همانند مراحل كار (</a:t>
            </a:r>
            <a:r>
              <a:rPr lang="fa-IR">
                <a:solidFill>
                  <a:srgbClr val="FF3300"/>
                </a:solidFill>
              </a:rPr>
              <a:t>*</a:t>
            </a:r>
            <a:r>
              <a:rPr lang="fa-IR"/>
              <a:t>) آزمون یک گروهي در فصل یازدهم </a:t>
            </a:r>
          </a:p>
          <a:p>
            <a:pPr>
              <a:tabLst>
                <a:tab pos="457200" algn="l"/>
              </a:tabLst>
            </a:pPr>
            <a:endParaRPr lang="fa-IR"/>
          </a:p>
          <a:p>
            <a:pPr>
              <a:tabLst>
                <a:tab pos="457200" algn="l"/>
              </a:tabLst>
            </a:pPr>
            <a:r>
              <a:rPr lang="fa-IR">
                <a:cs typeface="Times New Roman" pitchFamily="18" charset="0"/>
              </a:rPr>
              <a:t>مي باشد فقط تفاوت در موارد ذیل است:</a:t>
            </a:r>
            <a:endParaRPr lang="en-US">
              <a:cs typeface="Times New Roman" pitchFamily="18" charset="0"/>
            </a:endParaRPr>
          </a:p>
        </p:txBody>
      </p:sp>
      <p:sp>
        <p:nvSpPr>
          <p:cNvPr id="238597" name="Rectangle 16"/>
          <p:cNvSpPr>
            <a:spLocks noChangeArrowheads="1"/>
          </p:cNvSpPr>
          <p:nvPr/>
        </p:nvSpPr>
        <p:spPr bwMode="auto">
          <a:xfrm>
            <a:off x="2895600" y="838200"/>
            <a:ext cx="3606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آزمون معنی‌دار بودن همبستگی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7" name="Group 2"/>
          <p:cNvGrpSpPr>
            <a:grpSpLocks/>
          </p:cNvGrpSpPr>
          <p:nvPr/>
        </p:nvGrpSpPr>
        <p:grpSpPr bwMode="auto">
          <a:xfrm>
            <a:off x="1295400" y="304800"/>
            <a:ext cx="7467600" cy="838200"/>
            <a:chOff x="816" y="144"/>
            <a:chExt cx="4704" cy="528"/>
          </a:xfrm>
        </p:grpSpPr>
        <p:sp useBgFill="1">
          <p:nvSpPr>
            <p:cNvPr id="69651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/>
                <a:t>فصل دوازدهم</a:t>
              </a:r>
              <a:endParaRPr lang="en-US" sz="1800"/>
            </a:p>
          </p:txBody>
        </p:sp>
        <p:sp useBgFill="1">
          <p:nvSpPr>
            <p:cNvPr id="69652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69638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3124200"/>
            <a:ext cx="2819400" cy="1676400"/>
            <a:chOff x="336" y="2544"/>
            <a:chExt cx="1776" cy="1056"/>
          </a:xfrm>
        </p:grpSpPr>
        <p:sp>
          <p:nvSpPr>
            <p:cNvPr id="69650" name="AutoShape 8"/>
            <p:cNvSpPr>
              <a:spLocks noChangeArrowheads="1"/>
            </p:cNvSpPr>
            <p:nvPr/>
          </p:nvSpPr>
          <p:spPr bwMode="auto">
            <a:xfrm>
              <a:off x="336" y="2544"/>
              <a:ext cx="1776" cy="1056"/>
            </a:xfrm>
            <a:prstGeom prst="horizontalScroll">
              <a:avLst>
                <a:gd name="adj" fmla="val 12500"/>
              </a:avLst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636" name="Object 9"/>
            <p:cNvGraphicFramePr>
              <a:graphicFrameLocks noChangeAspect="1"/>
            </p:cNvGraphicFramePr>
            <p:nvPr/>
          </p:nvGraphicFramePr>
          <p:xfrm>
            <a:off x="555" y="2718"/>
            <a:ext cx="1375" cy="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6" name="Equation" r:id="rId5" imgW="927000" imgH="507960" progId="Equation.3">
                    <p:embed/>
                  </p:oleObj>
                </mc:Choice>
                <mc:Fallback>
                  <p:oleObj name="Equation" r:id="rId5" imgW="927000" imgH="50796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" y="2718"/>
                          <a:ext cx="1375" cy="76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2700" dir="54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1210" name="Rectangle 10"/>
          <p:cNvSpPr>
            <a:spLocks noChangeArrowheads="1"/>
          </p:cNvSpPr>
          <p:nvPr/>
        </p:nvSpPr>
        <p:spPr bwMode="auto">
          <a:xfrm>
            <a:off x="6267450" y="3048000"/>
            <a:ext cx="24574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tx1"/>
              </a:buClr>
              <a:buSzPct val="80000"/>
              <a:buFont typeface="Wingdings 2" pitchFamily="18" charset="2"/>
              <a:buChar char="õ"/>
            </a:pPr>
            <a:r>
              <a:rPr lang="fa-IR">
                <a:cs typeface="Times New Roman" pitchFamily="18" charset="0"/>
              </a:rPr>
              <a:t>محاسبه نسبت </a:t>
            </a:r>
            <a:r>
              <a:rPr lang="en-US">
                <a:cs typeface="Times New Roman" pitchFamily="18" charset="0"/>
              </a:rPr>
              <a:t>t</a:t>
            </a:r>
            <a:r>
              <a:rPr lang="fa-IR">
                <a:cs typeface="Times New Roman" pitchFamily="18" charset="0"/>
              </a:rPr>
              <a:t>  :</a:t>
            </a:r>
            <a:endParaRPr lang="fa-IR" sz="1800">
              <a:cs typeface="Arial" pitchFamily="34" charset="0"/>
            </a:endParaRPr>
          </a:p>
        </p:txBody>
      </p:sp>
      <p:sp>
        <p:nvSpPr>
          <p:cNvPr id="691212" name="Rectangle 12"/>
          <p:cNvSpPr>
            <a:spLocks noChangeArrowheads="1"/>
          </p:cNvSpPr>
          <p:nvPr/>
        </p:nvSpPr>
        <p:spPr bwMode="auto">
          <a:xfrm>
            <a:off x="6927850" y="5318125"/>
            <a:ext cx="1835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SzPct val="80000"/>
              <a:buFont typeface="Wingdings 2" pitchFamily="18" charset="2"/>
              <a:buChar char="õ"/>
            </a:pPr>
            <a:r>
              <a:rPr lang="fa-IR"/>
              <a:t>درجه آزادی</a:t>
            </a:r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62200" y="5334000"/>
            <a:ext cx="4038600" cy="762000"/>
            <a:chOff x="2448" y="3648"/>
            <a:chExt cx="2544" cy="480"/>
          </a:xfrm>
        </p:grpSpPr>
        <p:sp>
          <p:nvSpPr>
            <p:cNvPr id="69648" name="AutoShape 14"/>
            <p:cNvSpPr>
              <a:spLocks noChangeArrowheads="1"/>
            </p:cNvSpPr>
            <p:nvPr/>
          </p:nvSpPr>
          <p:spPr bwMode="auto">
            <a:xfrm>
              <a:off x="2448" y="3648"/>
              <a:ext cx="2544" cy="480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chemeClr val="tx1"/>
            </a:solidFill>
            <a:ln w="222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635" name="Object 15"/>
            <p:cNvGraphicFramePr>
              <a:graphicFrameLocks noChangeAspect="1"/>
            </p:cNvGraphicFramePr>
            <p:nvPr/>
          </p:nvGraphicFramePr>
          <p:xfrm>
            <a:off x="3072" y="3696"/>
            <a:ext cx="7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7" name="Equation" r:id="rId7" imgW="330057" imgH="203112" progId="Equation.3">
                    <p:embed/>
                  </p:oleObj>
                </mc:Choice>
                <mc:Fallback>
                  <p:oleObj name="Equation" r:id="rId7" imgW="330057" imgH="203112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696"/>
                          <a:ext cx="720" cy="432"/>
                        </a:xfrm>
                        <a:prstGeom prst="rect">
                          <a:avLst/>
                        </a:prstGeom>
                        <a:noFill/>
                        <a:effectLst>
                          <a:prstShdw prst="shdw17">
                            <a:schemeClr val="bg2"/>
                          </a:prst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9" name="Rectangle 16"/>
            <p:cNvSpPr>
              <a:spLocks noChangeArrowheads="1"/>
            </p:cNvSpPr>
            <p:nvPr/>
          </p:nvSpPr>
          <p:spPr bwMode="auto">
            <a:xfrm>
              <a:off x="3648" y="3768"/>
              <a:ext cx="672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Wingdings" pitchFamily="2" charset="2"/>
                <a:buNone/>
                <a:tabLst>
                  <a:tab pos="457200" algn="l"/>
                </a:tabLst>
              </a:pPr>
              <a:r>
                <a:rPr lang="fa-IR" b="1">
                  <a:solidFill>
                    <a:schemeClr val="bg2"/>
                  </a:solidFill>
                  <a:cs typeface="Times New Roman" pitchFamily="18" charset="0"/>
                </a:rPr>
                <a:t>2-</a:t>
              </a:r>
              <a:r>
                <a:rPr lang="en-US" b="1">
                  <a:solidFill>
                    <a:schemeClr val="bg2"/>
                  </a:solidFill>
                  <a:cs typeface="Times New Roman" pitchFamily="18" charset="0"/>
                </a:rPr>
                <a:t>n </a:t>
              </a:r>
              <a:endParaRPr lang="en-US" b="1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33463" y="1905000"/>
            <a:ext cx="7424737" cy="609600"/>
            <a:chOff x="768" y="1872"/>
            <a:chExt cx="4677" cy="384"/>
          </a:xfrm>
        </p:grpSpPr>
        <p:sp>
          <p:nvSpPr>
            <p:cNvPr id="69647" name="Rectangle 20"/>
            <p:cNvSpPr>
              <a:spLocks noChangeArrowheads="1"/>
            </p:cNvSpPr>
            <p:nvPr/>
          </p:nvSpPr>
          <p:spPr bwMode="auto">
            <a:xfrm>
              <a:off x="768" y="1910"/>
              <a:ext cx="4677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chemeClr val="tx1"/>
                </a:buClr>
                <a:buSzPct val="80000"/>
                <a:buFont typeface="Wingdings 2" pitchFamily="18" charset="2"/>
                <a:buChar char="õ"/>
              </a:pPr>
              <a:r>
                <a:rPr lang="fa-IR"/>
                <a:t>فرضهای صفر و خلاف بر اساس همبستگي (      )  مي باشد .  </a:t>
              </a:r>
              <a:endParaRPr lang="en-US"/>
            </a:p>
          </p:txBody>
        </p:sp>
        <p:graphicFrame>
          <p:nvGraphicFramePr>
            <p:cNvPr id="69634" name="Object 21"/>
            <p:cNvGraphicFramePr>
              <a:graphicFrameLocks noChangeAspect="1"/>
            </p:cNvGraphicFramePr>
            <p:nvPr/>
          </p:nvGraphicFramePr>
          <p:xfrm>
            <a:off x="1776" y="1872"/>
            <a:ext cx="34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8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872"/>
                          <a:ext cx="340" cy="36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122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" y="1905000"/>
            <a:ext cx="685800" cy="609600"/>
          </a:xfrm>
          <a:prstGeom prst="actionButtonBackPrevious">
            <a:avLst/>
          </a:prstGeom>
          <a:solidFill>
            <a:srgbClr val="99CCFF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23"/>
          <p:cNvSpPr>
            <a:spLocks noChangeArrowheads="1"/>
          </p:cNvSpPr>
          <p:nvPr/>
        </p:nvSpPr>
        <p:spPr bwMode="auto">
          <a:xfrm>
            <a:off x="2895600" y="457200"/>
            <a:ext cx="3606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آزمون معنی‌دار بودن همبستگی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69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6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10" grpId="0"/>
      <p:bldP spid="691212" grpId="0"/>
      <p:bldP spid="6912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650" name="AutoShape 3"/>
          <p:cNvSpPr>
            <a:spLocks noChangeArrowheads="1"/>
          </p:cNvSpPr>
          <p:nvPr/>
        </p:nvSpPr>
        <p:spPr bwMode="auto">
          <a:xfrm>
            <a:off x="7086600" y="381000"/>
            <a:ext cx="1676400" cy="609600"/>
          </a:xfrm>
          <a:prstGeom prst="cloudCallout">
            <a:avLst>
              <a:gd name="adj1" fmla="val -93750"/>
              <a:gd name="adj2" fmla="val 275000"/>
            </a:avLst>
          </a:prstGeom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cs typeface="Arial" pitchFamily="34" charset="0"/>
            </a:endParaRPr>
          </a:p>
        </p:txBody>
      </p:sp>
      <p:sp useBgFill="1">
        <p:nvSpPr>
          <p:cNvPr id="179204" name="AutoShape 4"/>
          <p:cNvSpPr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flowChartOnlineStorage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/>
              <a:t>طرح درس</a:t>
            </a:r>
            <a:endParaRPr lang="en-US" b="1"/>
          </a:p>
        </p:txBody>
      </p:sp>
      <p:pic>
        <p:nvPicPr>
          <p:cNvPr id="179205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2438400" y="1749425"/>
            <a:ext cx="4621213" cy="466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/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/>
              <a:t>آماراستنباطي </a:t>
            </a:r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/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/>
              <a:t>آزمونهاي </a:t>
            </a:r>
            <a:r>
              <a:rPr lang="en-US" b="1"/>
              <a:t>t</a:t>
            </a:r>
            <a:r>
              <a:rPr lang="fa-IR" b="1"/>
              <a:t> </a:t>
            </a:r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/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/>
              <a:t>آزمونهاي معني دار</a:t>
            </a:r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/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/>
              <a:t>تجزيه تحليل واريانس يك طرفه </a:t>
            </a:r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/>
          </a:p>
          <a:p>
            <a:pPr indent="288925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/>
              <a:t>آمار غير پارامتريك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9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9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9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9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9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9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1295400" y="685800"/>
            <a:ext cx="7467600" cy="838200"/>
            <a:chOff x="816" y="144"/>
            <a:chExt cx="4704" cy="528"/>
          </a:xfrm>
        </p:grpSpPr>
        <p:sp useBgFill="1">
          <p:nvSpPr>
            <p:cNvPr id="251910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/>
                <a:t>فصل سيزدهم</a:t>
              </a:r>
              <a:endParaRPr lang="en-US" sz="1800"/>
            </a:p>
          </p:txBody>
        </p:sp>
        <p:sp useBgFill="1">
          <p:nvSpPr>
            <p:cNvPr id="251911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251907" name="Picture 5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900113" y="2697163"/>
            <a:ext cx="7345362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SA"/>
              <a:t>در تجزيه تحليل واريانس هدف پاسخگويي به  سئوال زير ا</a:t>
            </a:r>
            <a:r>
              <a:rPr lang="fa-IR"/>
              <a:t>ست :</a:t>
            </a:r>
          </a:p>
          <a:p>
            <a:pPr algn="ctr"/>
            <a:endParaRPr lang="en-US"/>
          </a:p>
          <a:p>
            <a:pPr algn="ctr"/>
            <a:r>
              <a:rPr lang="ar-SA"/>
              <a:t>آيا پراكندگي بين گروهها ناشي از شانس است يا خير؟</a:t>
            </a:r>
          </a:p>
        </p:txBody>
      </p:sp>
      <p:sp>
        <p:nvSpPr>
          <p:cNvPr id="251909" name="Rectangle 7"/>
          <p:cNvSpPr>
            <a:spLocks noChangeArrowheads="1"/>
          </p:cNvSpPr>
          <p:nvPr/>
        </p:nvSpPr>
        <p:spPr bwMode="auto">
          <a:xfrm>
            <a:off x="2438400" y="838200"/>
            <a:ext cx="38306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/>
              <a:t>منطق كلي تجزيه تحليل واريانس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2"/>
          <p:cNvGrpSpPr>
            <a:grpSpLocks/>
          </p:cNvGrpSpPr>
          <p:nvPr/>
        </p:nvGrpSpPr>
        <p:grpSpPr bwMode="auto">
          <a:xfrm>
            <a:off x="1295400" y="228600"/>
            <a:ext cx="7467600" cy="838200"/>
            <a:chOff x="816" y="144"/>
            <a:chExt cx="4704" cy="528"/>
          </a:xfrm>
        </p:grpSpPr>
        <p:sp useBgFill="1">
          <p:nvSpPr>
            <p:cNvPr id="80903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1800"/>
                <a:t>فصل سيزدهم</a:t>
              </a:r>
              <a:endParaRPr lang="en-US" sz="1800"/>
            </a:p>
          </p:txBody>
        </p:sp>
        <p:sp useBgFill="1">
          <p:nvSpPr>
            <p:cNvPr id="80904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80900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1308100" y="430213"/>
            <a:ext cx="554037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ar-SA" sz="2600" b="1">
                <a:cs typeface="Times New Roman" pitchFamily="18" charset="0"/>
              </a:rPr>
              <a:t>رابطه بين مجموع مجذورات كل و درون</a:t>
            </a:r>
            <a:r>
              <a:rPr lang="fa-IR" sz="2600" b="1">
                <a:cs typeface="Times New Roman" pitchFamily="18" charset="0"/>
              </a:rPr>
              <a:t> و بين </a:t>
            </a:r>
            <a:r>
              <a:rPr lang="ar-SA" sz="2600" b="1">
                <a:cs typeface="Times New Roman" pitchFamily="18" charset="0"/>
              </a:rPr>
              <a:t>گروهها</a:t>
            </a:r>
            <a:endParaRPr lang="en-US" sz="2600">
              <a:cs typeface="Times New Roman" pitchFamily="18" charset="0"/>
            </a:endParaRP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2286000" y="3886200"/>
          <a:ext cx="44196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Equation" r:id="rId5" imgW="1054100" imgH="228600" progId="Equation.3">
                  <p:embed/>
                </p:oleObj>
              </mc:Choice>
              <mc:Fallback>
                <p:oleObj name="Equation" r:id="rId5" imgW="1054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4419600" cy="892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 dist="12700" dir="5400000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6" name="AutoShape 8"/>
          <p:cNvSpPr>
            <a:spLocks noChangeArrowheads="1"/>
          </p:cNvSpPr>
          <p:nvPr/>
        </p:nvSpPr>
        <p:spPr bwMode="auto">
          <a:xfrm>
            <a:off x="838200" y="2971800"/>
            <a:ext cx="7086600" cy="2895600"/>
          </a:xfrm>
          <a:custGeom>
            <a:avLst/>
            <a:gdLst>
              <a:gd name="T0" fmla="*/ 0 w 52863"/>
              <a:gd name="T1" fmla="*/ 2147483647 h 21600"/>
              <a:gd name="T2" fmla="*/ 2147483647 w 52863"/>
              <a:gd name="T3" fmla="*/ 2147483647 h 21600"/>
              <a:gd name="T4" fmla="*/ 2147483647 w 52863"/>
              <a:gd name="T5" fmla="*/ 2147483647 h 21600"/>
              <a:gd name="T6" fmla="*/ 2147483647 w 52863"/>
              <a:gd name="T7" fmla="*/ 2147483647 h 21600"/>
              <a:gd name="T8" fmla="*/ 2147483647 w 52863"/>
              <a:gd name="T9" fmla="*/ 2147483647 h 21600"/>
              <a:gd name="T10" fmla="*/ 2147483647 w 52863"/>
              <a:gd name="T11" fmla="*/ 2147483647 h 21600"/>
              <a:gd name="T12" fmla="*/ 2147483647 w 52863"/>
              <a:gd name="T13" fmla="*/ 0 h 21600"/>
              <a:gd name="T14" fmla="*/ 2147483647 w 52863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870 w 52863"/>
              <a:gd name="T25" fmla="*/ 2807 h 21600"/>
              <a:gd name="T26" fmla="*/ 45993 w 52863"/>
              <a:gd name="T27" fmla="*/ 1879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63" h="21600">
                <a:moveTo>
                  <a:pt x="0" y="0"/>
                </a:moveTo>
                <a:lnTo>
                  <a:pt x="0" y="21600"/>
                </a:lnTo>
                <a:lnTo>
                  <a:pt x="52863" y="21600"/>
                </a:lnTo>
                <a:lnTo>
                  <a:pt x="52863" y="0"/>
                </a:lnTo>
                <a:close/>
                <a:moveTo>
                  <a:pt x="2807" y="2807"/>
                </a:moveTo>
                <a:lnTo>
                  <a:pt x="2807" y="18793"/>
                </a:lnTo>
                <a:lnTo>
                  <a:pt x="50056" y="18793"/>
                </a:lnTo>
                <a:lnTo>
                  <a:pt x="50056" y="2807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>
            <a:flatTx/>
          </a:bodyPr>
          <a:lstStyle/>
          <a:p>
            <a:endParaRPr lang="fa-IR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AutoShape 3"/>
          <p:cNvSpPr>
            <a:spLocks noChangeArrowheads="1"/>
          </p:cNvSpPr>
          <p:nvPr/>
        </p:nvSpPr>
        <p:spPr bwMode="auto">
          <a:xfrm>
            <a:off x="7086600" y="304800"/>
            <a:ext cx="1676400" cy="609600"/>
          </a:xfrm>
          <a:prstGeom prst="cloudCallout">
            <a:avLst>
              <a:gd name="adj1" fmla="val -93750"/>
              <a:gd name="adj2" fmla="val 275000"/>
            </a:avLst>
          </a:prstGeom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cs typeface="Arial" pitchFamily="34" charset="0"/>
            </a:endParaRPr>
          </a:p>
        </p:txBody>
      </p:sp>
      <p:sp useBgFill="1">
        <p:nvSpPr>
          <p:cNvPr id="181252" name="AutoShape 4"/>
          <p:cNvSpPr>
            <a:spLocks noChangeArrowheads="1"/>
          </p:cNvSpPr>
          <p:nvPr/>
        </p:nvSpPr>
        <p:spPr bwMode="auto">
          <a:xfrm>
            <a:off x="1295400" y="228600"/>
            <a:ext cx="6705600" cy="838200"/>
          </a:xfrm>
          <a:prstGeom prst="flowChartOnlineStorage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fa-IR" sz="3200" b="1"/>
              <a:t>اهداف درس</a:t>
            </a:r>
            <a:endParaRPr lang="en-US" sz="3200" b="1"/>
          </a:p>
        </p:txBody>
      </p:sp>
      <p:pic>
        <p:nvPicPr>
          <p:cNvPr id="181253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457200" y="2328863"/>
            <a:ext cx="83058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eaLnBrk="0" hangingPunct="0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>
                <a:cs typeface="Times New Roman" pitchFamily="18" charset="0"/>
              </a:rPr>
              <a:t>استنباط (برآورد) ويژگي‌هاي جامعه از نمونه كوچك</a:t>
            </a:r>
          </a:p>
          <a:p>
            <a:pPr indent="288925" eaLnBrk="0" hangingPunct="0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>
              <a:cs typeface="Times New Roman" pitchFamily="18" charset="0"/>
            </a:endParaRPr>
          </a:p>
          <a:p>
            <a:pPr indent="288925" eaLnBrk="0" hangingPunct="0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>
                <a:cs typeface="Times New Roman" pitchFamily="18" charset="0"/>
              </a:rPr>
              <a:t>استفاده از روشهاي آمارپارامتريك</a:t>
            </a:r>
          </a:p>
          <a:p>
            <a:pPr indent="288925" eaLnBrk="0" hangingPunct="0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endParaRPr lang="en-US">
              <a:cs typeface="Times New Roman" pitchFamily="18" charset="0"/>
            </a:endParaRPr>
          </a:p>
          <a:p>
            <a:pPr indent="288925" eaLnBrk="0" hangingPunct="0">
              <a:buClr>
                <a:schemeClr val="tx2"/>
              </a:buClr>
              <a:buSzPct val="65000"/>
              <a:buFont typeface="Wingdings 2" pitchFamily="18" charset="2"/>
              <a:buChar char="õ"/>
            </a:pPr>
            <a:r>
              <a:rPr lang="fa-IR" b="1">
                <a:cs typeface="Times New Roman" pitchFamily="18" charset="0"/>
              </a:rPr>
              <a:t>استفاده ازيكي از روشهاي آمارغيرپارامتريك به نام </a:t>
            </a:r>
          </a:p>
        </p:txBody>
      </p:sp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1447800" y="4191000"/>
          <a:ext cx="4095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03112" imgH="228501" progId="Equation.3">
                  <p:embed/>
                </p:oleObj>
              </mc:Choice>
              <mc:Fallback>
                <p:oleObj name="Equation" r:id="rId5" imgW="203112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409575" cy="466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181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81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1295400" y="152400"/>
            <a:ext cx="7467600" cy="838200"/>
            <a:chOff x="816" y="144"/>
            <a:chExt cx="4704" cy="528"/>
          </a:xfrm>
        </p:grpSpPr>
        <p:sp useBgFill="1">
          <p:nvSpPr>
            <p:cNvPr id="5132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cs typeface="Arial" pitchFamily="34" charset="0"/>
              </a:endParaRPr>
            </a:p>
          </p:txBody>
        </p:sp>
        <p:sp useBgFill="1">
          <p:nvSpPr>
            <p:cNvPr id="5133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5125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5207000" y="1981200"/>
            <a:ext cx="33575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SzPct val="70000"/>
              <a:buFont typeface="Wingdings 2" pitchFamily="18" charset="2"/>
              <a:buNone/>
            </a:pPr>
            <a:r>
              <a:rPr lang="fa-IR" sz="4000">
                <a:solidFill>
                  <a:srgbClr val="B9FFA3"/>
                </a:solidFill>
              </a:rPr>
              <a:t>خطاي استاندارد ميانه</a:t>
            </a:r>
            <a:endParaRPr lang="en-US" sz="4000">
              <a:solidFill>
                <a:srgbClr val="B9FFA3"/>
              </a:solidFill>
            </a:endParaRPr>
          </a:p>
        </p:txBody>
      </p:sp>
      <p:graphicFrame>
        <p:nvGraphicFramePr>
          <p:cNvPr id="44340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2514600"/>
          <a:ext cx="3352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977760" imgH="419040" progId="Equation.3">
                  <p:embed/>
                </p:oleObj>
              </mc:Choice>
              <mc:Fallback>
                <p:oleObj name="Equation" r:id="rId5" imgW="9777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3352800" cy="990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rgbClr val="8AFF65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5791200"/>
            <a:ext cx="838200" cy="762000"/>
          </a:xfrm>
          <a:prstGeom prst="actionButtonReturn">
            <a:avLst/>
          </a:prstGeom>
          <a:solidFill>
            <a:srgbClr val="00CCFF">
              <a:alpha val="2509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7315200" y="228600"/>
            <a:ext cx="12509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فصل دهم</a:t>
            </a:r>
            <a:endParaRPr lang="en-US"/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685800" y="3886200"/>
            <a:ext cx="8229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پس از مقايسه فرمولها متوجه مي شويم كه خطاي استاندارد ميانه بزرگتر از خطاي استاندارد ميانگين است.</a:t>
            </a:r>
            <a:endParaRPr lang="en-US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1600200" y="3505200"/>
            <a:ext cx="1066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44340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1371600" y="4876800"/>
          <a:ext cx="1752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8" imgW="507960" imgH="241200" progId="Equation.3">
                  <p:embed/>
                </p:oleObj>
              </mc:Choice>
              <mc:Fallback>
                <p:oleObj name="Equation" r:id="rId8" imgW="50796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1752600" cy="831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09" name="Rectangle 17"/>
          <p:cNvSpPr>
            <a:spLocks noChangeArrowheads="1"/>
          </p:cNvSpPr>
          <p:nvPr/>
        </p:nvSpPr>
        <p:spPr bwMode="auto">
          <a:xfrm>
            <a:off x="2286000" y="304800"/>
            <a:ext cx="43513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fa-IR" b="1"/>
              <a:t>خطاهاي استاندارد شاخص‌هاي آماري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/>
      <p:bldP spid="443404" grpId="0"/>
      <p:bldP spid="443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1295400" y="228600"/>
            <a:ext cx="7467600" cy="838200"/>
            <a:chOff x="816" y="144"/>
            <a:chExt cx="4704" cy="528"/>
          </a:xfrm>
        </p:grpSpPr>
        <p:sp useBgFill="1">
          <p:nvSpPr>
            <p:cNvPr id="6153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>
                <a:cs typeface="Arial" pitchFamily="34" charset="0"/>
              </a:endParaRPr>
            </a:p>
          </p:txBody>
        </p:sp>
        <p:sp useBgFill="1">
          <p:nvSpPr>
            <p:cNvPr id="6154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6148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3657600" y="2286000"/>
            <a:ext cx="44846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4000">
                <a:cs typeface="Times New Roman" pitchFamily="18" charset="0"/>
              </a:rPr>
              <a:t>خطاي استاندارد نسبت                       </a:t>
            </a:r>
          </a:p>
        </p:txBody>
      </p:sp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2514600" y="3276600"/>
          <a:ext cx="22225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2222500" cy="111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chemeClr val="tx1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5715000"/>
            <a:ext cx="838200" cy="762000"/>
          </a:xfrm>
          <a:prstGeom prst="actionButtonReturn">
            <a:avLst/>
          </a:prstGeom>
          <a:solidFill>
            <a:srgbClr val="00CCFF">
              <a:alpha val="2509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7315200" y="304800"/>
            <a:ext cx="12509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/>
              <a:t>فصل دهم</a:t>
            </a:r>
            <a:endParaRPr lang="en-US"/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2286000" y="304800"/>
            <a:ext cx="43513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fa-IR" b="1"/>
              <a:t>خطاهاي استاندارد شاخص‌هاي آماري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7" grpId="0"/>
      <p:bldP spid="445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295400" y="152400"/>
            <a:ext cx="7467600" cy="838200"/>
            <a:chOff x="816" y="144"/>
            <a:chExt cx="4704" cy="528"/>
          </a:xfrm>
        </p:grpSpPr>
        <p:sp useBgFill="1">
          <p:nvSpPr>
            <p:cNvPr id="7182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400" b="1"/>
                <a:t>فصل دهم</a:t>
              </a:r>
              <a:endParaRPr lang="en-US" sz="2400" b="1"/>
            </a:p>
          </p:txBody>
        </p:sp>
        <p:sp useBgFill="1">
          <p:nvSpPr>
            <p:cNvPr id="7183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7172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5" name="Rectangle 7"/>
          <p:cNvSpPr>
            <a:spLocks noChangeArrowheads="1"/>
          </p:cNvSpPr>
          <p:nvPr/>
        </p:nvSpPr>
        <p:spPr bwMode="auto">
          <a:xfrm>
            <a:off x="3352800" y="1600200"/>
            <a:ext cx="5191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4000">
                <a:solidFill>
                  <a:srgbClr val="F1BD83"/>
                </a:solidFill>
              </a:rPr>
              <a:t>خطاي استاندارد انحراف استاندارد</a:t>
            </a:r>
            <a:endParaRPr lang="en-US" sz="4000">
              <a:solidFill>
                <a:srgbClr val="F1BD83"/>
              </a:solidFill>
            </a:endParaRPr>
          </a:p>
        </p:txBody>
      </p:sp>
      <p:graphicFrame>
        <p:nvGraphicFramePr>
          <p:cNvPr id="447496" name="Object 8"/>
          <p:cNvGraphicFramePr>
            <a:graphicFrameLocks noChangeAspect="1"/>
          </p:cNvGraphicFramePr>
          <p:nvPr/>
        </p:nvGraphicFramePr>
        <p:xfrm>
          <a:off x="1644650" y="2438400"/>
          <a:ext cx="28067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660240" imgH="444240" progId="Equation.3">
                  <p:embed/>
                </p:oleObj>
              </mc:Choice>
              <mc:Fallback>
                <p:oleObj name="Equation" r:id="rId5" imgW="6602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438400"/>
                        <a:ext cx="2806700" cy="1528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ffectLst>
                        <a:prstShdw prst="shdw17">
                          <a:srgbClr val="EFB06B"/>
                        </a:prst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5715000"/>
            <a:ext cx="838200" cy="762000"/>
          </a:xfrm>
          <a:prstGeom prst="actionButtonReturn">
            <a:avLst/>
          </a:prstGeom>
          <a:solidFill>
            <a:srgbClr val="00CCFF">
              <a:alpha val="25098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2286000" y="304800"/>
            <a:ext cx="43513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fa-IR" b="1"/>
              <a:t>خطاهاي استاندارد شاخص‌هاي آماري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47800" y="4343400"/>
            <a:ext cx="4781550" cy="549275"/>
            <a:chOff x="1008" y="2544"/>
            <a:chExt cx="3012" cy="346"/>
          </a:xfrm>
        </p:grpSpPr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1008" y="2544"/>
              <a:ext cx="62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s</a:t>
              </a:r>
              <a:r>
                <a:rPr lang="en-US"/>
                <a:t>=</a:t>
              </a:r>
              <a:endParaRPr lang="en-US" baseline="-25000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536" y="2544"/>
              <a:ext cx="248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/>
                <a:t>خطاي استاندارد انحراف استاندارد</a:t>
              </a:r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447800" y="4953000"/>
            <a:ext cx="2825750" cy="549275"/>
            <a:chOff x="2064" y="3024"/>
            <a:chExt cx="1780" cy="346"/>
          </a:xfrm>
        </p:grpSpPr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2064" y="3024"/>
              <a:ext cx="52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S=</a:t>
              </a:r>
            </a:p>
          </p:txBody>
        </p:sp>
        <p:sp>
          <p:nvSpPr>
            <p:cNvPr id="7179" name="Rectangle 16"/>
            <p:cNvSpPr>
              <a:spLocks noChangeArrowheads="1"/>
            </p:cNvSpPr>
            <p:nvPr/>
          </p:nvSpPr>
          <p:spPr bwMode="auto">
            <a:xfrm>
              <a:off x="2544" y="3024"/>
              <a:ext cx="1300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/>
                <a:t>انحراف استاندارد</a:t>
              </a:r>
              <a:endParaRPr lang="en-US"/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5" grpId="0"/>
      <p:bldP spid="4474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5" name="Text Box 7"/>
          <p:cNvSpPr txBox="1">
            <a:spLocks noChangeArrowheads="1"/>
          </p:cNvSpPr>
          <p:nvPr/>
        </p:nvSpPr>
        <p:spPr bwMode="auto">
          <a:xfrm>
            <a:off x="1143000" y="1981200"/>
            <a:ext cx="76962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واريانس خطاي ميانگين </a:t>
            </a:r>
            <a:r>
              <a:rPr lang="fa-IR" b="1"/>
              <a:t>كوچكترا</a:t>
            </a:r>
            <a:r>
              <a:rPr lang="fa-IR"/>
              <a:t>ز واريانس خطاي ميانه است لذا كارآيي ميانگين بيشتر است ضمنابراي محاسبه كارآيي نسبي ، واريانس خطاي ميانه كه بزرگتراست درمخرج كسرقرار مي گيرد به  صورت ذيل:</a:t>
            </a:r>
            <a:endParaRPr lang="en-US"/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447800" y="457200"/>
            <a:ext cx="7467600" cy="838200"/>
            <a:chOff x="816" y="144"/>
            <a:chExt cx="4704" cy="528"/>
          </a:xfrm>
        </p:grpSpPr>
        <p:sp useBgFill="1"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400" b="1"/>
                <a:t>فصل دهم</a:t>
              </a:r>
              <a:endParaRPr lang="en-US" sz="2400" b="1"/>
            </a:p>
          </p:txBody>
        </p:sp>
        <p:sp useBgFill="1"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cs typeface="Arial" pitchFamily="34" charset="0"/>
              </a:endParaRPr>
            </a:p>
          </p:txBody>
        </p:sp>
      </p:grpSp>
      <p:pic>
        <p:nvPicPr>
          <p:cNvPr id="11269" name="Picture 11" descr="arm 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300" name="Rectangle 12"/>
          <p:cNvSpPr>
            <a:spLocks noChangeArrowheads="1"/>
          </p:cNvSpPr>
          <p:nvPr/>
        </p:nvSpPr>
        <p:spPr bwMode="auto">
          <a:xfrm>
            <a:off x="3962400" y="609600"/>
            <a:ext cx="17224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/>
              <a:t>كارايي برآورد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219200" y="3733800"/>
            <a:ext cx="2971800" cy="1171575"/>
            <a:chOff x="768" y="2352"/>
            <a:chExt cx="1872" cy="738"/>
          </a:xfrm>
        </p:grpSpPr>
        <p:sp>
          <p:nvSpPr>
            <p:cNvPr id="11272" name="Text Box 13"/>
            <p:cNvSpPr txBox="1">
              <a:spLocks noChangeArrowheads="1"/>
            </p:cNvSpPr>
            <p:nvPr/>
          </p:nvSpPr>
          <p:spPr bwMode="auto">
            <a:xfrm>
              <a:off x="768" y="2544"/>
              <a:ext cx="124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b="1"/>
                <a:t>=</a:t>
              </a:r>
              <a:r>
                <a:rPr lang="fa-IR"/>
                <a:t>كارآيي نسبي</a:t>
              </a:r>
              <a:endParaRPr lang="en-US"/>
            </a:p>
          </p:txBody>
        </p:sp>
        <p:graphicFrame>
          <p:nvGraphicFramePr>
            <p:cNvPr id="11266" name="Object 14"/>
            <p:cNvGraphicFramePr>
              <a:graphicFrameLocks noChangeAspect="1"/>
            </p:cNvGraphicFramePr>
            <p:nvPr/>
          </p:nvGraphicFramePr>
          <p:xfrm>
            <a:off x="2160" y="2352"/>
            <a:ext cx="480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4" imgW="330120" imgH="507960" progId="Equation.3">
                    <p:embed/>
                  </p:oleObj>
                </mc:Choice>
                <mc:Fallback>
                  <p:oleObj name="Equation" r:id="rId4" imgW="330120" imgH="50796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352"/>
                          <a:ext cx="480" cy="7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effectLst>
                          <a:prstShdw prst="shdw17">
                            <a:schemeClr val="tx1"/>
                          </a:prst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103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5" grpId="0"/>
      <p:bldP spid="1036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1295400" y="152400"/>
            <a:ext cx="7467600" cy="838200"/>
            <a:chOff x="816" y="144"/>
            <a:chExt cx="4704" cy="528"/>
          </a:xfrm>
        </p:grpSpPr>
        <p:sp useBgFill="1">
          <p:nvSpPr>
            <p:cNvPr id="19472" name="AutoShape 3"/>
            <p:cNvSpPr>
              <a:spLocks noChangeArrowheads="1"/>
            </p:cNvSpPr>
            <p:nvPr/>
          </p:nvSpPr>
          <p:spPr bwMode="auto">
            <a:xfrm>
              <a:off x="4464" y="192"/>
              <a:ext cx="1056" cy="384"/>
            </a:xfrm>
            <a:prstGeom prst="cloudCallout">
              <a:avLst>
                <a:gd name="adj1" fmla="val -93750"/>
                <a:gd name="adj2" fmla="val 275000"/>
              </a:avLst>
            </a:prstGeom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a-IR" sz="2400" b="1"/>
                <a:t>فصل دهم</a:t>
              </a:r>
              <a:endParaRPr lang="en-US" sz="2400" b="1"/>
            </a:p>
          </p:txBody>
        </p:sp>
        <p:sp useBgFill="1">
          <p:nvSpPr>
            <p:cNvPr id="19473" name="AutoShape 4"/>
            <p:cNvSpPr>
              <a:spLocks noChangeArrowheads="1"/>
            </p:cNvSpPr>
            <p:nvPr/>
          </p:nvSpPr>
          <p:spPr bwMode="auto">
            <a:xfrm>
              <a:off x="816" y="144"/>
              <a:ext cx="4224" cy="528"/>
            </a:xfrm>
            <a:prstGeom prst="flowChartOnlineStorage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pic>
        <p:nvPicPr>
          <p:cNvPr id="19460" name="Picture 5" descr="arm 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52600" y="2590800"/>
            <a:ext cx="6977063" cy="3590925"/>
            <a:chOff x="1104" y="1056"/>
            <a:chExt cx="4395" cy="2262"/>
          </a:xfrm>
        </p:grpSpPr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1105" y="1056"/>
              <a:ext cx="4394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Low">
                <a:buSzPct val="65000"/>
                <a:buFont typeface="Wingdings 2" pitchFamily="18" charset="2"/>
                <a:buChar char="õ"/>
              </a:pPr>
              <a:r>
                <a:rPr lang="fa-IR"/>
                <a:t>خطاهاي نوع اول و دوم را مي‌توان بصورت زير نمايش داد:</a:t>
              </a:r>
            </a:p>
          </p:txBody>
        </p:sp>
        <p:grpSp>
          <p:nvGrpSpPr>
            <p:cNvPr id="19465" name="Group 20"/>
            <p:cNvGrpSpPr>
              <a:grpSpLocks/>
            </p:cNvGrpSpPr>
            <p:nvPr/>
          </p:nvGrpSpPr>
          <p:grpSpPr bwMode="auto">
            <a:xfrm>
              <a:off x="1104" y="1728"/>
              <a:ext cx="3552" cy="1590"/>
              <a:chOff x="1152" y="1770"/>
              <a:chExt cx="3552" cy="1590"/>
            </a:xfrm>
          </p:grpSpPr>
          <p:graphicFrame>
            <p:nvGraphicFramePr>
              <p:cNvPr id="19458" name="Object 7"/>
              <p:cNvGraphicFramePr>
                <a:graphicFrameLocks noChangeAspect="1"/>
              </p:cNvGraphicFramePr>
              <p:nvPr/>
            </p:nvGraphicFramePr>
            <p:xfrm>
              <a:off x="1344" y="1824"/>
              <a:ext cx="3360" cy="1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2" r:id="rId5" imgW="2192525" imgH="1340442" progId="ISISServer">
                      <p:embed/>
                    </p:oleObj>
                  </mc:Choice>
                  <mc:Fallback>
                    <p:oleObj r:id="rId5" imgW="2192525" imgH="1340442" progId="ISISServer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1824"/>
                            <a:ext cx="3360" cy="153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effectLst>
                            <a:prstShdw prst="shdw17">
                              <a:srgbClr val="FFFF00"/>
                            </a:prst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66" name="Text Box 13"/>
              <p:cNvSpPr txBox="1">
                <a:spLocks noChangeArrowheads="1"/>
              </p:cNvSpPr>
              <p:nvPr/>
            </p:nvSpPr>
            <p:spPr bwMode="auto">
              <a:xfrm>
                <a:off x="3312" y="1770"/>
                <a:ext cx="961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solidFill>
                      <a:schemeClr val="bg2"/>
                    </a:solidFill>
                  </a:rPr>
                  <a:t>صحيح است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9467" name="Text Box 15"/>
              <p:cNvSpPr txBox="1">
                <a:spLocks noChangeArrowheads="1"/>
              </p:cNvSpPr>
              <p:nvPr/>
            </p:nvSpPr>
            <p:spPr bwMode="auto">
              <a:xfrm>
                <a:off x="1871" y="1814"/>
                <a:ext cx="961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solidFill>
                      <a:schemeClr val="bg2"/>
                    </a:solidFill>
                  </a:rPr>
                  <a:t>صحيح است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9468" name="Text Box 16"/>
              <p:cNvSpPr txBox="1">
                <a:spLocks noChangeArrowheads="1"/>
              </p:cNvSpPr>
              <p:nvPr/>
            </p:nvSpPr>
            <p:spPr bwMode="auto">
              <a:xfrm>
                <a:off x="3337" y="2256"/>
                <a:ext cx="1080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solidFill>
                      <a:schemeClr val="bg2"/>
                    </a:solidFill>
                  </a:rPr>
                  <a:t>تصميم صحيح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9469" name="Text Box 17"/>
              <p:cNvSpPr txBox="1">
                <a:spLocks noChangeArrowheads="1"/>
              </p:cNvSpPr>
              <p:nvPr/>
            </p:nvSpPr>
            <p:spPr bwMode="auto">
              <a:xfrm>
                <a:off x="2064" y="2880"/>
                <a:ext cx="1080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solidFill>
                      <a:schemeClr val="bg2"/>
                    </a:solidFill>
                  </a:rPr>
                  <a:t>تصميم صحيح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9470" name="Text Box 18"/>
              <p:cNvSpPr txBox="1">
                <a:spLocks noChangeArrowheads="1"/>
              </p:cNvSpPr>
              <p:nvPr/>
            </p:nvSpPr>
            <p:spPr bwMode="auto">
              <a:xfrm>
                <a:off x="1152" y="2304"/>
                <a:ext cx="57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a-IR">
                    <a:solidFill>
                      <a:schemeClr val="bg2"/>
                    </a:solidFill>
                  </a:rPr>
                  <a:t>قبول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9471" name="Text Box 19"/>
              <p:cNvSpPr txBox="1">
                <a:spLocks noChangeArrowheads="1"/>
              </p:cNvSpPr>
              <p:nvPr/>
            </p:nvSpPr>
            <p:spPr bwMode="auto">
              <a:xfrm>
                <a:off x="1248" y="2928"/>
                <a:ext cx="576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a-IR">
                    <a:solidFill>
                      <a:schemeClr val="bg2"/>
                    </a:solidFill>
                  </a:rPr>
                  <a:t>قبول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9462" name="Rectangle 22"/>
          <p:cNvSpPr>
            <a:spLocks noChangeArrowheads="1"/>
          </p:cNvSpPr>
          <p:nvPr/>
        </p:nvSpPr>
        <p:spPr bwMode="auto">
          <a:xfrm>
            <a:off x="3268663" y="304800"/>
            <a:ext cx="26066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/>
              <a:t>خطاي نوع اول و دوم</a:t>
            </a:r>
            <a:endParaRPr lang="en-US" b="1"/>
          </a:p>
        </p:txBody>
      </p:sp>
      <p:sp>
        <p:nvSpPr>
          <p:cNvPr id="256038" name="Rectangle 38"/>
          <p:cNvSpPr>
            <a:spLocks noChangeArrowheads="1"/>
          </p:cNvSpPr>
          <p:nvPr/>
        </p:nvSpPr>
        <p:spPr bwMode="auto">
          <a:xfrm>
            <a:off x="228600" y="1600200"/>
            <a:ext cx="8540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65000"/>
              <a:buFont typeface="Wingdings 2" pitchFamily="18" charset="2"/>
              <a:buChar char="õ"/>
            </a:pPr>
            <a:r>
              <a:rPr lang="fa-IR"/>
              <a:t>در اكثر پژوهش‌ها سعي مي‌شود احتمال ارتكاب خطاي نوع اول كم شود.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>
            <a:alpha val="35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Bad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>
            <a:alpha val="35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Badr" pitchFamily="2" charset="-7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12377</TotalTime>
  <Words>1038</Words>
  <Application>Microsoft Office PowerPoint</Application>
  <PresentationFormat>On-screen Show (4:3)</PresentationFormat>
  <Paragraphs>264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 Unicode MS</vt:lpstr>
      <vt:lpstr>B Lotus</vt:lpstr>
      <vt:lpstr>Arabic Transparent</vt:lpstr>
      <vt:lpstr>Wingdings</vt:lpstr>
      <vt:lpstr>Garamond</vt:lpstr>
      <vt:lpstr>B Badr</vt:lpstr>
      <vt:lpstr>Arial</vt:lpstr>
      <vt:lpstr>Times New Roman</vt:lpstr>
      <vt:lpstr>Wingdings 2</vt:lpstr>
      <vt:lpstr>Stream</vt:lpstr>
      <vt:lpstr>Equation</vt:lpstr>
      <vt:lpstr>ISISServer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Hadavi</dc:creator>
  <cp:lastModifiedBy>a</cp:lastModifiedBy>
  <cp:revision>1032</cp:revision>
  <cp:lastPrinted>1601-01-01T00:00:00Z</cp:lastPrinted>
  <dcterms:created xsi:type="dcterms:W3CDTF">1601-01-01T00:00:00Z</dcterms:created>
  <dcterms:modified xsi:type="dcterms:W3CDTF">2024-04-10T13:31:34Z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